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9144000" cy="6858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27442" y="2327148"/>
            <a:ext cx="6889114" cy="14795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F291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F291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F291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5943600"/>
            <a:ext cx="9144000" cy="9143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28031" y="171195"/>
            <a:ext cx="6887937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F291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4183" y="2331211"/>
            <a:ext cx="8235632" cy="1381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9.jp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ajda@arvio.si" TargetMode="External"/><Relationship Id="rId5" Type="http://schemas.openxmlformats.org/officeDocument/2006/relationships/hyperlink" Target="mailto:info@arvio.si" TargetMode="External"/><Relationship Id="rId4" Type="http://schemas.openxmlformats.org/officeDocument/2006/relationships/image" Target="../media/image10.png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53188"/>
            <a:ext cx="9144000" cy="405130"/>
          </a:xfrm>
          <a:custGeom>
            <a:avLst/>
            <a:gdLst/>
            <a:ahLst/>
            <a:cxnLst/>
            <a:rect l="l" t="t" r="r" b="b"/>
            <a:pathLst>
              <a:path w="9144000" h="405129">
                <a:moveTo>
                  <a:pt x="9144000" y="0"/>
                </a:moveTo>
                <a:lnTo>
                  <a:pt x="0" y="0"/>
                </a:lnTo>
                <a:lnTo>
                  <a:pt x="0" y="404811"/>
                </a:lnTo>
                <a:lnTo>
                  <a:pt x="9144000" y="404811"/>
                </a:lnTo>
                <a:lnTo>
                  <a:pt x="9144000" y="0"/>
                </a:lnTo>
                <a:close/>
              </a:path>
            </a:pathLst>
          </a:custGeom>
          <a:solidFill>
            <a:srgbClr val="F29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385445"/>
          </a:xfrm>
          <a:custGeom>
            <a:avLst/>
            <a:gdLst/>
            <a:ahLst/>
            <a:cxnLst/>
            <a:rect l="l" t="t" r="r" b="b"/>
            <a:pathLst>
              <a:path w="9144000" h="385445">
                <a:moveTo>
                  <a:pt x="0" y="0"/>
                </a:moveTo>
                <a:lnTo>
                  <a:pt x="9144000" y="0"/>
                </a:lnTo>
                <a:lnTo>
                  <a:pt x="9144000" y="385419"/>
                </a:lnTo>
                <a:lnTo>
                  <a:pt x="0" y="385419"/>
                </a:lnTo>
                <a:lnTo>
                  <a:pt x="0" y="0"/>
                </a:lnTo>
                <a:close/>
              </a:path>
            </a:pathLst>
          </a:custGeom>
          <a:solidFill>
            <a:srgbClr val="F29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7291" y="645384"/>
            <a:ext cx="6614382" cy="555210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97455" marR="5080" indent="-248539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Kaj</a:t>
            </a:r>
            <a:r>
              <a:rPr spc="-30" dirty="0"/>
              <a:t> </a:t>
            </a:r>
            <a:r>
              <a:rPr spc="-5" dirty="0"/>
              <a:t>pomeni</a:t>
            </a:r>
            <a:r>
              <a:rPr spc="-25" dirty="0"/>
              <a:t> </a:t>
            </a:r>
            <a:r>
              <a:rPr dirty="0"/>
              <a:t>avtomatizacija</a:t>
            </a:r>
            <a:r>
              <a:rPr spc="-25" dirty="0"/>
              <a:t> </a:t>
            </a:r>
            <a:r>
              <a:rPr dirty="0"/>
              <a:t>v </a:t>
            </a:r>
            <a:r>
              <a:rPr spc="-1100" dirty="0"/>
              <a:t> </a:t>
            </a:r>
            <a:r>
              <a:rPr spc="-5" dirty="0"/>
              <a:t>praksi?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661416" y="1661160"/>
            <a:ext cx="7821295" cy="3879215"/>
            <a:chOff x="661416" y="1661160"/>
            <a:chExt cx="7821295" cy="387921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1416" y="1661160"/>
              <a:ext cx="7821168" cy="2060448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671400" y="3631585"/>
              <a:ext cx="1247775" cy="1908810"/>
            </a:xfrm>
            <a:custGeom>
              <a:avLst/>
              <a:gdLst/>
              <a:ahLst/>
              <a:cxnLst/>
              <a:rect l="l" t="t" r="r" b="b"/>
              <a:pathLst>
                <a:path w="1247775" h="1908810">
                  <a:moveTo>
                    <a:pt x="1247399" y="0"/>
                  </a:moveTo>
                  <a:lnTo>
                    <a:pt x="0" y="0"/>
                  </a:lnTo>
                  <a:lnTo>
                    <a:pt x="0" y="1908312"/>
                  </a:lnTo>
                  <a:lnTo>
                    <a:pt x="1247399" y="1908312"/>
                  </a:lnTo>
                  <a:lnTo>
                    <a:pt x="1247399" y="0"/>
                  </a:lnTo>
                  <a:close/>
                </a:path>
              </a:pathLst>
            </a:custGeom>
            <a:solidFill>
              <a:srgbClr val="E9F1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946343" y="5612891"/>
            <a:ext cx="245872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5" dirty="0">
                <a:solidFill>
                  <a:srgbClr val="9C9C9E"/>
                </a:solidFill>
                <a:latin typeface="Georgia"/>
                <a:cs typeface="Georgia"/>
              </a:rPr>
              <a:t>Vir:</a:t>
            </a:r>
            <a:r>
              <a:rPr sz="800" spc="15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25" dirty="0">
                <a:solidFill>
                  <a:srgbClr val="9C9C9E"/>
                </a:solidFill>
                <a:latin typeface="Georgia"/>
                <a:cs typeface="Georgia"/>
              </a:rPr>
              <a:t>Arvio,</a:t>
            </a:r>
            <a:r>
              <a:rPr sz="800" spc="15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35" dirty="0">
                <a:solidFill>
                  <a:srgbClr val="9C9C9E"/>
                </a:solidFill>
                <a:latin typeface="Georgia"/>
                <a:cs typeface="Georgia"/>
              </a:rPr>
              <a:t>Society</a:t>
            </a:r>
            <a:r>
              <a:rPr sz="800" spc="15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20" dirty="0">
                <a:solidFill>
                  <a:srgbClr val="9C9C9E"/>
                </a:solidFill>
                <a:latin typeface="Georgia"/>
                <a:cs typeface="Georgia"/>
              </a:rPr>
              <a:t>of</a:t>
            </a:r>
            <a:r>
              <a:rPr sz="800" spc="15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40" dirty="0">
                <a:solidFill>
                  <a:srgbClr val="9C9C9E"/>
                </a:solidFill>
                <a:latin typeface="Georgia"/>
                <a:cs typeface="Georgia"/>
              </a:rPr>
              <a:t>Automotive</a:t>
            </a:r>
            <a:r>
              <a:rPr sz="800" spc="20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35" dirty="0">
                <a:solidFill>
                  <a:srgbClr val="9C9C9E"/>
                </a:solidFill>
                <a:latin typeface="Georgia"/>
                <a:cs typeface="Georgia"/>
              </a:rPr>
              <a:t>Engineers</a:t>
            </a:r>
            <a:r>
              <a:rPr sz="800" spc="20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5" dirty="0">
                <a:solidFill>
                  <a:srgbClr val="9C9C9E"/>
                </a:solidFill>
                <a:latin typeface="Georgia"/>
                <a:cs typeface="Georgia"/>
              </a:rPr>
              <a:t>(SAE)</a:t>
            </a:r>
            <a:endParaRPr sz="8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1399" y="3843020"/>
            <a:ext cx="256222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1930" marR="1508760" indent="635" algn="ct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 MT"/>
                <a:cs typeface="Arial MT"/>
              </a:rPr>
              <a:t>Vse delo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opravljeno </a:t>
            </a:r>
            <a:r>
              <a:rPr sz="1200" dirty="0">
                <a:latin typeface="Arial MT"/>
                <a:cs typeface="Arial MT"/>
              </a:rPr>
              <a:t> r</a:t>
            </a:r>
            <a:r>
              <a:rPr sz="1200" spc="-5" dirty="0">
                <a:latin typeface="Arial MT"/>
                <a:cs typeface="Arial MT"/>
              </a:rPr>
              <a:t>o</a:t>
            </a:r>
            <a:r>
              <a:rPr sz="1200" spc="-390" dirty="0">
                <a:latin typeface="Arial MT"/>
                <a:cs typeface="Arial MT"/>
              </a:rPr>
              <a:t>č</a:t>
            </a:r>
            <a:r>
              <a:rPr sz="1200" spc="-220" dirty="0">
                <a:latin typeface="Arial MT"/>
                <a:cs typeface="Arial MT"/>
              </a:rPr>
              <a:t>n</a:t>
            </a:r>
            <a:r>
              <a:rPr sz="1200" dirty="0">
                <a:latin typeface="Arial MT"/>
                <a:cs typeface="Arial MT"/>
              </a:rPr>
              <a:t>o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- t</a:t>
            </a:r>
            <a:r>
              <a:rPr sz="1200" spc="-5" dirty="0">
                <a:latin typeface="Arial MT"/>
                <a:cs typeface="Arial MT"/>
              </a:rPr>
              <a:t>ud</a:t>
            </a:r>
            <a:r>
              <a:rPr sz="1200" dirty="0">
                <a:latin typeface="Arial MT"/>
                <a:cs typeface="Arial MT"/>
              </a:rPr>
              <a:t>i  </a:t>
            </a:r>
            <a:r>
              <a:rPr sz="1200" spc="-5" dirty="0">
                <a:latin typeface="Arial MT"/>
                <a:cs typeface="Arial MT"/>
              </a:rPr>
              <a:t>zbiranje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podatkov iz </a:t>
            </a:r>
            <a:r>
              <a:rPr sz="1200" dirty="0">
                <a:latin typeface="Arial MT"/>
                <a:cs typeface="Arial MT"/>
              </a:rPr>
              <a:t> r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z</a:t>
            </a:r>
            <a:r>
              <a:rPr sz="1200" spc="-5" dirty="0">
                <a:latin typeface="Arial MT"/>
                <a:cs typeface="Arial MT"/>
              </a:rPr>
              <a:t>li</a:t>
            </a:r>
            <a:r>
              <a:rPr sz="1200" spc="-390" dirty="0">
                <a:latin typeface="Arial MT"/>
                <a:cs typeface="Arial MT"/>
              </a:rPr>
              <a:t>č</a:t>
            </a:r>
            <a:r>
              <a:rPr sz="1200" spc="-220" dirty="0">
                <a:latin typeface="Arial MT"/>
                <a:cs typeface="Arial MT"/>
              </a:rPr>
              <a:t>n</a:t>
            </a:r>
            <a:r>
              <a:rPr sz="1200" spc="-5" dirty="0">
                <a:latin typeface="Arial MT"/>
                <a:cs typeface="Arial MT"/>
              </a:rPr>
              <a:t>i</a:t>
            </a:r>
            <a:r>
              <a:rPr sz="1200" dirty="0">
                <a:latin typeface="Arial MT"/>
                <a:cs typeface="Arial MT"/>
              </a:rPr>
              <a:t>h</a:t>
            </a:r>
            <a:r>
              <a:rPr sz="1200" spc="-5" dirty="0">
                <a:latin typeface="Arial MT"/>
                <a:cs typeface="Arial MT"/>
              </a:rPr>
              <a:t> ba</a:t>
            </a:r>
            <a:r>
              <a:rPr sz="1200" dirty="0">
                <a:latin typeface="Arial MT"/>
                <a:cs typeface="Arial MT"/>
              </a:rPr>
              <a:t>z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02468" y="3815292"/>
            <a:ext cx="6130290" cy="1688464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92075" indent="83820">
              <a:lnSpc>
                <a:spcPts val="1390"/>
              </a:lnSpc>
              <a:spcBef>
                <a:spcPts val="430"/>
              </a:spcBef>
              <a:tabLst>
                <a:tab pos="1449705" algn="l"/>
                <a:tab pos="2653030" algn="l"/>
                <a:tab pos="2767330" algn="l"/>
                <a:tab pos="3903345" algn="l"/>
                <a:tab pos="3980815" algn="l"/>
                <a:tab pos="5354320" algn="l"/>
              </a:tabLst>
            </a:pP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: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i</a:t>
            </a:r>
            <a:r>
              <a:rPr sz="1200" dirty="0">
                <a:latin typeface="Arial MT"/>
                <a:cs typeface="Arial MT"/>
              </a:rPr>
              <a:t>sk</a:t>
            </a:r>
            <a:r>
              <a:rPr sz="1200" spc="-5" dirty="0">
                <a:latin typeface="Arial MT"/>
                <a:cs typeface="Arial MT"/>
              </a:rPr>
              <a:t>anj</a:t>
            </a:r>
            <a:r>
              <a:rPr sz="1200" dirty="0">
                <a:latin typeface="Arial MT"/>
                <a:cs typeface="Arial MT"/>
              </a:rPr>
              <a:t>e	</a:t>
            </a:r>
            <a:r>
              <a:rPr sz="1200" spc="-2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: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p</a:t>
            </a:r>
            <a:r>
              <a:rPr sz="1200" dirty="0">
                <a:latin typeface="Arial MT"/>
                <a:cs typeface="Arial MT"/>
              </a:rPr>
              <a:t>r</a:t>
            </a:r>
            <a:r>
              <a:rPr sz="1200" spc="-10" dirty="0">
                <a:latin typeface="Arial MT"/>
                <a:cs typeface="Arial MT"/>
              </a:rPr>
              <a:t>ed</a:t>
            </a:r>
            <a:r>
              <a:rPr sz="1200" spc="-5" dirty="0">
                <a:latin typeface="Arial MT"/>
                <a:cs typeface="Arial MT"/>
              </a:rPr>
              <a:t>l</a:t>
            </a:r>
            <a:r>
              <a:rPr sz="1200" spc="-10" dirty="0">
                <a:latin typeface="Arial MT"/>
                <a:cs typeface="Arial MT"/>
              </a:rPr>
              <a:t>o</a:t>
            </a:r>
            <a:r>
              <a:rPr sz="1200" dirty="0">
                <a:latin typeface="Arial MT"/>
                <a:cs typeface="Arial MT"/>
              </a:rPr>
              <a:t>g	</a:t>
            </a:r>
            <a:r>
              <a:rPr sz="1200" spc="-90" dirty="0">
                <a:latin typeface="Arial MT"/>
                <a:cs typeface="Arial MT"/>
              </a:rPr>
              <a:t>A</a:t>
            </a:r>
            <a:r>
              <a:rPr sz="1200" spc="-5" dirty="0">
                <a:latin typeface="Arial MT"/>
                <a:cs typeface="Arial MT"/>
              </a:rPr>
              <a:t>V</a:t>
            </a:r>
            <a:r>
              <a:rPr sz="1200" dirty="0">
                <a:latin typeface="Arial MT"/>
                <a:cs typeface="Arial MT"/>
              </a:rPr>
              <a:t>M za</a:t>
            </a:r>
            <a:r>
              <a:rPr sz="1200" spc="-5" dirty="0">
                <a:latin typeface="Arial MT"/>
                <a:cs typeface="Arial MT"/>
              </a:rPr>
              <a:t> nabo</a:t>
            </a:r>
            <a:r>
              <a:rPr sz="1200" dirty="0">
                <a:latin typeface="Arial MT"/>
                <a:cs typeface="Arial MT"/>
              </a:rPr>
              <a:t>r		</a:t>
            </a:r>
            <a:r>
              <a:rPr sz="1200" spc="-5" dirty="0">
                <a:latin typeface="Arial MT"/>
                <a:cs typeface="Arial MT"/>
              </a:rPr>
              <a:t>Hi</a:t>
            </a:r>
            <a:r>
              <a:rPr sz="1200" spc="-10" dirty="0">
                <a:latin typeface="Arial MT"/>
                <a:cs typeface="Arial MT"/>
              </a:rPr>
              <a:t>b</a:t>
            </a:r>
            <a:r>
              <a:rPr sz="1200" dirty="0">
                <a:latin typeface="Arial MT"/>
                <a:cs typeface="Arial MT"/>
              </a:rPr>
              <a:t>r</a:t>
            </a:r>
            <a:r>
              <a:rPr sz="1200" spc="-5" dirty="0">
                <a:latin typeface="Arial MT"/>
                <a:cs typeface="Arial MT"/>
              </a:rPr>
              <a:t>i</a:t>
            </a:r>
            <a:r>
              <a:rPr sz="1200" spc="-10" dirty="0">
                <a:latin typeface="Arial MT"/>
                <a:cs typeface="Arial MT"/>
              </a:rPr>
              <a:t>dn</a:t>
            </a:r>
            <a:r>
              <a:rPr sz="1200" dirty="0">
                <a:latin typeface="Arial MT"/>
                <a:cs typeface="Arial MT"/>
              </a:rPr>
              <a:t>a</a:t>
            </a:r>
            <a:r>
              <a:rPr sz="1200" spc="-70" dirty="0">
                <a:latin typeface="Arial MT"/>
                <a:cs typeface="Arial MT"/>
              </a:rPr>
              <a:t> </a:t>
            </a:r>
            <a:r>
              <a:rPr sz="1200" spc="-90" dirty="0">
                <a:latin typeface="Arial MT"/>
                <a:cs typeface="Arial MT"/>
              </a:rPr>
              <a:t>A</a:t>
            </a:r>
            <a:r>
              <a:rPr sz="1200" spc="-5" dirty="0">
                <a:latin typeface="Arial MT"/>
                <a:cs typeface="Arial MT"/>
              </a:rPr>
              <a:t>V</a:t>
            </a:r>
            <a:r>
              <a:rPr sz="1200" dirty="0">
                <a:latin typeface="Arial MT"/>
                <a:cs typeface="Arial MT"/>
              </a:rPr>
              <a:t>M	</a:t>
            </a:r>
            <a:r>
              <a:rPr sz="1800" spc="-135" baseline="20833" dirty="0">
                <a:latin typeface="Arial MT"/>
                <a:cs typeface="Arial MT"/>
              </a:rPr>
              <a:t>A</a:t>
            </a:r>
            <a:r>
              <a:rPr sz="1800" spc="-7" baseline="20833" dirty="0">
                <a:latin typeface="Arial MT"/>
                <a:cs typeface="Arial MT"/>
              </a:rPr>
              <a:t>V</a:t>
            </a:r>
            <a:r>
              <a:rPr sz="1800" baseline="20833" dirty="0">
                <a:latin typeface="Arial MT"/>
                <a:cs typeface="Arial MT"/>
              </a:rPr>
              <a:t>M </a:t>
            </a:r>
            <a:r>
              <a:rPr sz="1800" spc="-7" baseline="20833" dirty="0">
                <a:latin typeface="Arial MT"/>
                <a:cs typeface="Arial MT"/>
              </a:rPr>
              <a:t>o</a:t>
            </a:r>
            <a:r>
              <a:rPr sz="1800" baseline="20833" dirty="0">
                <a:latin typeface="Arial MT"/>
                <a:cs typeface="Arial MT"/>
              </a:rPr>
              <a:t>c</a:t>
            </a:r>
            <a:r>
              <a:rPr sz="1800" spc="-7" baseline="20833" dirty="0">
                <a:latin typeface="Arial MT"/>
                <a:cs typeface="Arial MT"/>
              </a:rPr>
              <a:t>en</a:t>
            </a:r>
            <a:r>
              <a:rPr sz="1800" baseline="20833" dirty="0">
                <a:latin typeface="Arial MT"/>
                <a:cs typeface="Arial MT"/>
              </a:rPr>
              <a:t>a  </a:t>
            </a:r>
            <a:r>
              <a:rPr sz="1200" spc="-5" dirty="0">
                <a:latin typeface="Arial MT"/>
                <a:cs typeface="Arial MT"/>
              </a:rPr>
              <a:t>podatkov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po	primerljivih		primerljivih	ocena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vrednosti</a:t>
            </a:r>
            <a:endParaRPr sz="1200">
              <a:latin typeface="Arial MT"/>
              <a:cs typeface="Arial MT"/>
            </a:endParaRPr>
          </a:p>
          <a:p>
            <a:pPr>
              <a:lnSpc>
                <a:spcPts val="1415"/>
              </a:lnSpc>
              <a:spcBef>
                <a:spcPts val="35"/>
              </a:spcBef>
              <a:tabLst>
                <a:tab pos="1490980" algn="l"/>
                <a:tab pos="2727960" algn="l"/>
              </a:tabLst>
            </a:pPr>
            <a:r>
              <a:rPr sz="1200" spc="-70" dirty="0">
                <a:latin typeface="Arial MT"/>
                <a:cs typeface="Arial MT"/>
              </a:rPr>
              <a:t>različnih</a:t>
            </a:r>
            <a:r>
              <a:rPr sz="1200" spc="-5" dirty="0">
                <a:latin typeface="Arial MT"/>
                <a:cs typeface="Arial MT"/>
              </a:rPr>
              <a:t> bazah	transakcij	transakcij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in</a:t>
            </a:r>
            <a:endParaRPr sz="1200">
              <a:latin typeface="Arial MT"/>
              <a:cs typeface="Arial MT"/>
            </a:endParaRPr>
          </a:p>
          <a:p>
            <a:pPr marL="2884805">
              <a:lnSpc>
                <a:spcPts val="1415"/>
              </a:lnSpc>
              <a:tabLst>
                <a:tab pos="4138929" algn="l"/>
              </a:tabLst>
            </a:pPr>
            <a:r>
              <a:rPr sz="1200" spc="-90" dirty="0">
                <a:latin typeface="Arial MT"/>
                <a:cs typeface="Arial MT"/>
              </a:rPr>
              <a:t>izračun	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Potrditev</a:t>
            </a:r>
            <a:endParaRPr sz="1200">
              <a:latin typeface="Arial MT"/>
              <a:cs typeface="Arial MT"/>
            </a:endParaRPr>
          </a:p>
          <a:p>
            <a:pPr marL="1398905" marR="1390650" indent="-55244">
              <a:lnSpc>
                <a:spcPts val="1370"/>
              </a:lnSpc>
              <a:spcBef>
                <a:spcPts val="175"/>
              </a:spcBef>
              <a:tabLst>
                <a:tab pos="2741930" algn="l"/>
                <a:tab pos="4147820" algn="l"/>
              </a:tabLst>
            </a:pP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Ro</a:t>
            </a:r>
            <a:r>
              <a:rPr sz="1200" spc="-390" dirty="0">
                <a:solidFill>
                  <a:srgbClr val="F29100"/>
                </a:solidFill>
                <a:latin typeface="Arial MT"/>
                <a:cs typeface="Arial MT"/>
              </a:rPr>
              <a:t>č</a:t>
            </a:r>
            <a:r>
              <a:rPr sz="1200" spc="-220" dirty="0">
                <a:solidFill>
                  <a:srgbClr val="F29100"/>
                </a:solidFill>
                <a:latin typeface="Arial MT"/>
                <a:cs typeface="Arial MT"/>
              </a:rPr>
              <a:t>n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i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r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egle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d	</a:t>
            </a:r>
            <a:r>
              <a:rPr sz="1200" spc="-5" dirty="0">
                <a:latin typeface="Arial MT"/>
                <a:cs typeface="Arial MT"/>
              </a:rPr>
              <a:t>prilagodi</a:t>
            </a:r>
            <a:r>
              <a:rPr sz="1200" dirty="0">
                <a:latin typeface="Arial MT"/>
                <a:cs typeface="Arial MT"/>
              </a:rPr>
              <a:t>t</a:t>
            </a:r>
            <a:r>
              <a:rPr sz="1200" spc="-5" dirty="0">
                <a:latin typeface="Arial MT"/>
                <a:cs typeface="Arial MT"/>
              </a:rPr>
              <a:t>e</a:t>
            </a:r>
            <a:r>
              <a:rPr sz="1200" dirty="0">
                <a:latin typeface="Arial MT"/>
                <a:cs typeface="Arial MT"/>
              </a:rPr>
              <a:t>v	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ks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rta 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predlogov in</a:t>
            </a:r>
            <a:endParaRPr sz="1200">
              <a:latin typeface="Arial MT"/>
              <a:cs typeface="Arial MT"/>
            </a:endParaRPr>
          </a:p>
          <a:p>
            <a:pPr marL="1461770">
              <a:lnSpc>
                <a:spcPts val="1380"/>
              </a:lnSpc>
              <a:tabLst>
                <a:tab pos="2661285" algn="l"/>
              </a:tabLst>
            </a:pP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r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o</a:t>
            </a:r>
            <a:r>
              <a:rPr sz="1200" spc="-390" dirty="0">
                <a:solidFill>
                  <a:srgbClr val="F29100"/>
                </a:solidFill>
                <a:latin typeface="Arial MT"/>
                <a:cs typeface="Arial MT"/>
              </a:rPr>
              <a:t>č</a:t>
            </a:r>
            <a:r>
              <a:rPr sz="1200" spc="-220" dirty="0">
                <a:solidFill>
                  <a:srgbClr val="F29100"/>
                </a:solidFill>
                <a:latin typeface="Arial MT"/>
                <a:cs typeface="Arial MT"/>
              </a:rPr>
              <a:t>n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i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i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z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bo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r	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Ro</a:t>
            </a:r>
            <a:r>
              <a:rPr sz="1200" spc="-390" dirty="0">
                <a:solidFill>
                  <a:srgbClr val="F29100"/>
                </a:solidFill>
                <a:latin typeface="Arial MT"/>
                <a:cs typeface="Arial MT"/>
              </a:rPr>
              <a:t>č</a:t>
            </a:r>
            <a:r>
              <a:rPr sz="1200" spc="-220" dirty="0">
                <a:solidFill>
                  <a:srgbClr val="F29100"/>
                </a:solidFill>
                <a:latin typeface="Arial MT"/>
                <a:cs typeface="Arial MT"/>
              </a:rPr>
              <a:t>n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i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r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egle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d</a:t>
            </a:r>
            <a:endParaRPr sz="1200">
              <a:latin typeface="Arial MT"/>
              <a:cs typeface="Arial MT"/>
            </a:endParaRPr>
          </a:p>
          <a:p>
            <a:pPr marL="1449705">
              <a:lnSpc>
                <a:spcPts val="1415"/>
              </a:lnSpc>
              <a:spcBef>
                <a:spcPts val="75"/>
              </a:spcBef>
              <a:tabLst>
                <a:tab pos="3070225" algn="l"/>
              </a:tabLst>
            </a:pP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primerljivih	in</a:t>
            </a:r>
            <a:endParaRPr sz="1200">
              <a:latin typeface="Arial MT"/>
              <a:cs typeface="Arial MT"/>
            </a:endParaRPr>
          </a:p>
          <a:p>
            <a:pPr marL="1490980">
              <a:lnSpc>
                <a:spcPts val="1415"/>
              </a:lnSpc>
              <a:tabLst>
                <a:tab pos="2656840" algn="l"/>
              </a:tabLst>
            </a:pP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transakcij	spreminjanje!!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974799" y="3573017"/>
            <a:ext cx="6497955" cy="1967230"/>
          </a:xfrm>
          <a:custGeom>
            <a:avLst/>
            <a:gdLst/>
            <a:ahLst/>
            <a:cxnLst/>
            <a:rect l="l" t="t" r="r" b="b"/>
            <a:pathLst>
              <a:path w="6497955" h="1967229">
                <a:moveTo>
                  <a:pt x="1266571" y="58572"/>
                </a:moveTo>
                <a:lnTo>
                  <a:pt x="0" y="58572"/>
                </a:lnTo>
                <a:lnTo>
                  <a:pt x="0" y="1966887"/>
                </a:lnTo>
                <a:lnTo>
                  <a:pt x="1266571" y="1966887"/>
                </a:lnTo>
                <a:lnTo>
                  <a:pt x="1266571" y="58572"/>
                </a:lnTo>
                <a:close/>
              </a:path>
              <a:path w="6497955" h="1967229">
                <a:moveTo>
                  <a:pt x="2573058" y="61252"/>
                </a:moveTo>
                <a:lnTo>
                  <a:pt x="2570378" y="58572"/>
                </a:lnTo>
                <a:lnTo>
                  <a:pt x="1309166" y="58572"/>
                </a:lnTo>
                <a:lnTo>
                  <a:pt x="1306487" y="61252"/>
                </a:lnTo>
                <a:lnTo>
                  <a:pt x="1306487" y="64566"/>
                </a:lnTo>
                <a:lnTo>
                  <a:pt x="1306487" y="1964207"/>
                </a:lnTo>
                <a:lnTo>
                  <a:pt x="1309166" y="1966887"/>
                </a:lnTo>
                <a:lnTo>
                  <a:pt x="2570378" y="1966887"/>
                </a:lnTo>
                <a:lnTo>
                  <a:pt x="2573058" y="1964207"/>
                </a:lnTo>
                <a:lnTo>
                  <a:pt x="2573058" y="61252"/>
                </a:lnTo>
                <a:close/>
              </a:path>
              <a:path w="6497955" h="1967229">
                <a:moveTo>
                  <a:pt x="5202745" y="64681"/>
                </a:moveTo>
                <a:lnTo>
                  <a:pt x="5196637" y="58572"/>
                </a:lnTo>
                <a:lnTo>
                  <a:pt x="3937393" y="58572"/>
                </a:lnTo>
                <a:lnTo>
                  <a:pt x="3931285" y="64681"/>
                </a:lnTo>
                <a:lnTo>
                  <a:pt x="3931285" y="72212"/>
                </a:lnTo>
                <a:lnTo>
                  <a:pt x="3931285" y="1960778"/>
                </a:lnTo>
                <a:lnTo>
                  <a:pt x="3937393" y="1966887"/>
                </a:lnTo>
                <a:lnTo>
                  <a:pt x="5196637" y="1966887"/>
                </a:lnTo>
                <a:lnTo>
                  <a:pt x="5202745" y="1960778"/>
                </a:lnTo>
                <a:lnTo>
                  <a:pt x="5202745" y="64681"/>
                </a:lnTo>
                <a:close/>
              </a:path>
              <a:path w="6497955" h="1967229">
                <a:moveTo>
                  <a:pt x="6497790" y="6045"/>
                </a:moveTo>
                <a:lnTo>
                  <a:pt x="6491757" y="0"/>
                </a:lnTo>
                <a:lnTo>
                  <a:pt x="5247284" y="0"/>
                </a:lnTo>
                <a:lnTo>
                  <a:pt x="5241239" y="6045"/>
                </a:lnTo>
                <a:lnTo>
                  <a:pt x="5241239" y="13487"/>
                </a:lnTo>
                <a:lnTo>
                  <a:pt x="5241239" y="1960841"/>
                </a:lnTo>
                <a:lnTo>
                  <a:pt x="5247284" y="1966887"/>
                </a:lnTo>
                <a:lnTo>
                  <a:pt x="6491757" y="1966887"/>
                </a:lnTo>
                <a:lnTo>
                  <a:pt x="6497790" y="1960841"/>
                </a:lnTo>
                <a:lnTo>
                  <a:pt x="6497790" y="6045"/>
                </a:lnTo>
                <a:close/>
              </a:path>
            </a:pathLst>
          </a:custGeom>
          <a:solidFill>
            <a:srgbClr val="E9F1F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1968454" y="1689197"/>
            <a:ext cx="6908800" cy="3909695"/>
            <a:chOff x="1968454" y="1689197"/>
            <a:chExt cx="6908800" cy="3909695"/>
          </a:xfrm>
        </p:grpSpPr>
        <p:sp>
          <p:nvSpPr>
            <p:cNvPr id="11" name="object 11"/>
            <p:cNvSpPr/>
            <p:nvPr/>
          </p:nvSpPr>
          <p:spPr>
            <a:xfrm>
              <a:off x="7216045" y="3429000"/>
              <a:ext cx="1256665" cy="203200"/>
            </a:xfrm>
            <a:custGeom>
              <a:avLst/>
              <a:gdLst/>
              <a:ahLst/>
              <a:cxnLst/>
              <a:rect l="l" t="t" r="r" b="b"/>
              <a:pathLst>
                <a:path w="1256665" h="203200">
                  <a:moveTo>
                    <a:pt x="0" y="202585"/>
                  </a:moveTo>
                  <a:lnTo>
                    <a:pt x="1256553" y="202585"/>
                  </a:lnTo>
                  <a:lnTo>
                    <a:pt x="1256553" y="0"/>
                  </a:lnTo>
                  <a:lnTo>
                    <a:pt x="0" y="0"/>
                  </a:lnTo>
                  <a:lnTo>
                    <a:pt x="0" y="202585"/>
                  </a:lnTo>
                  <a:close/>
                </a:path>
              </a:pathLst>
            </a:custGeom>
            <a:solidFill>
              <a:srgbClr val="E9F1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56256" y="1689197"/>
              <a:ext cx="1224842" cy="1074657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1974804" y="3631585"/>
              <a:ext cx="6896100" cy="1961514"/>
            </a:xfrm>
            <a:custGeom>
              <a:avLst/>
              <a:gdLst/>
              <a:ahLst/>
              <a:cxnLst/>
              <a:rect l="l" t="t" r="r" b="b"/>
              <a:pathLst>
                <a:path w="6896100" h="1961514">
                  <a:moveTo>
                    <a:pt x="6896014" y="0"/>
                  </a:moveTo>
                  <a:lnTo>
                    <a:pt x="0" y="0"/>
                  </a:lnTo>
                  <a:lnTo>
                    <a:pt x="0" y="1960936"/>
                  </a:lnTo>
                  <a:lnTo>
                    <a:pt x="6896014" y="1960936"/>
                  </a:lnTo>
                  <a:lnTo>
                    <a:pt x="689601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974804" y="3631585"/>
              <a:ext cx="6896100" cy="1961514"/>
            </a:xfrm>
            <a:custGeom>
              <a:avLst/>
              <a:gdLst/>
              <a:ahLst/>
              <a:cxnLst/>
              <a:rect l="l" t="t" r="r" b="b"/>
              <a:pathLst>
                <a:path w="6896100" h="1961514">
                  <a:moveTo>
                    <a:pt x="0" y="0"/>
                  </a:moveTo>
                  <a:lnTo>
                    <a:pt x="6896016" y="0"/>
                  </a:lnTo>
                  <a:lnTo>
                    <a:pt x="6896016" y="1960936"/>
                  </a:lnTo>
                  <a:lnTo>
                    <a:pt x="0" y="1960936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97455" marR="5080" indent="-248539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Kaj</a:t>
            </a:r>
            <a:r>
              <a:rPr spc="-30" dirty="0"/>
              <a:t> </a:t>
            </a:r>
            <a:r>
              <a:rPr spc="-5" dirty="0"/>
              <a:t>pomeni</a:t>
            </a:r>
            <a:r>
              <a:rPr spc="-25" dirty="0"/>
              <a:t> </a:t>
            </a:r>
            <a:r>
              <a:rPr dirty="0"/>
              <a:t>avtomatizacija</a:t>
            </a:r>
            <a:r>
              <a:rPr spc="-25" dirty="0"/>
              <a:t> </a:t>
            </a:r>
            <a:r>
              <a:rPr dirty="0"/>
              <a:t>v </a:t>
            </a:r>
            <a:r>
              <a:rPr spc="-1100" dirty="0"/>
              <a:t> </a:t>
            </a:r>
            <a:r>
              <a:rPr spc="-5" dirty="0"/>
              <a:t>praksi?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661416" y="1661160"/>
            <a:ext cx="7821295" cy="3879215"/>
            <a:chOff x="661416" y="1661160"/>
            <a:chExt cx="7821295" cy="387921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1416" y="1661160"/>
              <a:ext cx="7821168" cy="2060448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671400" y="3631585"/>
              <a:ext cx="1247775" cy="1908810"/>
            </a:xfrm>
            <a:custGeom>
              <a:avLst/>
              <a:gdLst/>
              <a:ahLst/>
              <a:cxnLst/>
              <a:rect l="l" t="t" r="r" b="b"/>
              <a:pathLst>
                <a:path w="1247775" h="1908810">
                  <a:moveTo>
                    <a:pt x="1247399" y="0"/>
                  </a:moveTo>
                  <a:lnTo>
                    <a:pt x="0" y="0"/>
                  </a:lnTo>
                  <a:lnTo>
                    <a:pt x="0" y="1908312"/>
                  </a:lnTo>
                  <a:lnTo>
                    <a:pt x="1247399" y="1908312"/>
                  </a:lnTo>
                  <a:lnTo>
                    <a:pt x="1247399" y="0"/>
                  </a:lnTo>
                  <a:close/>
                </a:path>
              </a:pathLst>
            </a:custGeom>
            <a:solidFill>
              <a:srgbClr val="E9F1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946343" y="5612891"/>
            <a:ext cx="245872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5" dirty="0">
                <a:solidFill>
                  <a:srgbClr val="9C9C9E"/>
                </a:solidFill>
                <a:latin typeface="Georgia"/>
                <a:cs typeface="Georgia"/>
              </a:rPr>
              <a:t>Vir:</a:t>
            </a:r>
            <a:r>
              <a:rPr sz="800" spc="15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25" dirty="0">
                <a:solidFill>
                  <a:srgbClr val="9C9C9E"/>
                </a:solidFill>
                <a:latin typeface="Georgia"/>
                <a:cs typeface="Georgia"/>
              </a:rPr>
              <a:t>Arvio,</a:t>
            </a:r>
            <a:r>
              <a:rPr sz="800" spc="15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35" dirty="0">
                <a:solidFill>
                  <a:srgbClr val="9C9C9E"/>
                </a:solidFill>
                <a:latin typeface="Georgia"/>
                <a:cs typeface="Georgia"/>
              </a:rPr>
              <a:t>Society</a:t>
            </a:r>
            <a:r>
              <a:rPr sz="800" spc="15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20" dirty="0">
                <a:solidFill>
                  <a:srgbClr val="9C9C9E"/>
                </a:solidFill>
                <a:latin typeface="Georgia"/>
                <a:cs typeface="Georgia"/>
              </a:rPr>
              <a:t>of</a:t>
            </a:r>
            <a:r>
              <a:rPr sz="800" spc="15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40" dirty="0">
                <a:solidFill>
                  <a:srgbClr val="9C9C9E"/>
                </a:solidFill>
                <a:latin typeface="Georgia"/>
                <a:cs typeface="Georgia"/>
              </a:rPr>
              <a:t>Automotive</a:t>
            </a:r>
            <a:r>
              <a:rPr sz="800" spc="20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35" dirty="0">
                <a:solidFill>
                  <a:srgbClr val="9C9C9E"/>
                </a:solidFill>
                <a:latin typeface="Georgia"/>
                <a:cs typeface="Georgia"/>
              </a:rPr>
              <a:t>Engineers</a:t>
            </a:r>
            <a:r>
              <a:rPr sz="800" spc="20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5" dirty="0">
                <a:solidFill>
                  <a:srgbClr val="9C9C9E"/>
                </a:solidFill>
                <a:latin typeface="Georgia"/>
                <a:cs typeface="Georgia"/>
              </a:rPr>
              <a:t>(SAE)</a:t>
            </a:r>
            <a:endParaRPr sz="8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3618" y="3843020"/>
            <a:ext cx="85598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635" algn="ct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 MT"/>
                <a:cs typeface="Arial MT"/>
              </a:rPr>
              <a:t>Vse delo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opravljeno </a:t>
            </a:r>
            <a:r>
              <a:rPr sz="1200" dirty="0">
                <a:latin typeface="Arial MT"/>
                <a:cs typeface="Arial MT"/>
              </a:rPr>
              <a:t> r</a:t>
            </a:r>
            <a:r>
              <a:rPr sz="1200" spc="-5" dirty="0">
                <a:latin typeface="Arial MT"/>
                <a:cs typeface="Arial MT"/>
              </a:rPr>
              <a:t>o</a:t>
            </a:r>
            <a:r>
              <a:rPr sz="1200" spc="-390" dirty="0">
                <a:latin typeface="Arial MT"/>
                <a:cs typeface="Arial MT"/>
              </a:rPr>
              <a:t>č</a:t>
            </a:r>
            <a:r>
              <a:rPr sz="1200" spc="-220" dirty="0">
                <a:latin typeface="Arial MT"/>
                <a:cs typeface="Arial MT"/>
              </a:rPr>
              <a:t>n</a:t>
            </a:r>
            <a:r>
              <a:rPr sz="1200" dirty="0">
                <a:latin typeface="Arial MT"/>
                <a:cs typeface="Arial MT"/>
              </a:rPr>
              <a:t>o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- t</a:t>
            </a:r>
            <a:r>
              <a:rPr sz="1200" spc="-5" dirty="0">
                <a:latin typeface="Arial MT"/>
                <a:cs typeface="Arial MT"/>
              </a:rPr>
              <a:t>ud</a:t>
            </a:r>
            <a:r>
              <a:rPr sz="1200" dirty="0">
                <a:latin typeface="Arial MT"/>
                <a:cs typeface="Arial MT"/>
              </a:rPr>
              <a:t>i  </a:t>
            </a:r>
            <a:r>
              <a:rPr sz="1200" spc="-5" dirty="0">
                <a:latin typeface="Arial MT"/>
                <a:cs typeface="Arial MT"/>
              </a:rPr>
              <a:t>zbiranje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podatkov iz </a:t>
            </a:r>
            <a:r>
              <a:rPr sz="1200" dirty="0">
                <a:latin typeface="Arial MT"/>
                <a:cs typeface="Arial MT"/>
              </a:rPr>
              <a:t> r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z</a:t>
            </a:r>
            <a:r>
              <a:rPr sz="1200" spc="-5" dirty="0">
                <a:latin typeface="Arial MT"/>
                <a:cs typeface="Arial MT"/>
              </a:rPr>
              <a:t>li</a:t>
            </a:r>
            <a:r>
              <a:rPr sz="1200" spc="-390" dirty="0">
                <a:latin typeface="Arial MT"/>
                <a:cs typeface="Arial MT"/>
              </a:rPr>
              <a:t>č</a:t>
            </a:r>
            <a:r>
              <a:rPr sz="1200" spc="-220" dirty="0">
                <a:latin typeface="Arial MT"/>
                <a:cs typeface="Arial MT"/>
              </a:rPr>
              <a:t>n</a:t>
            </a:r>
            <a:r>
              <a:rPr sz="1200" spc="-5" dirty="0">
                <a:latin typeface="Arial MT"/>
                <a:cs typeface="Arial MT"/>
              </a:rPr>
              <a:t>i</a:t>
            </a:r>
            <a:r>
              <a:rPr sz="1200" dirty="0">
                <a:latin typeface="Arial MT"/>
                <a:cs typeface="Arial MT"/>
              </a:rPr>
              <a:t>h</a:t>
            </a:r>
            <a:r>
              <a:rPr sz="1200" spc="-5" dirty="0">
                <a:latin typeface="Arial MT"/>
                <a:cs typeface="Arial MT"/>
              </a:rPr>
              <a:t> ba</a:t>
            </a:r>
            <a:r>
              <a:rPr sz="1200" dirty="0">
                <a:latin typeface="Arial MT"/>
                <a:cs typeface="Arial MT"/>
              </a:rPr>
              <a:t>z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974804" y="3631585"/>
            <a:ext cx="1266825" cy="1908810"/>
          </a:xfrm>
          <a:custGeom>
            <a:avLst/>
            <a:gdLst/>
            <a:ahLst/>
            <a:cxnLst/>
            <a:rect l="l" t="t" r="r" b="b"/>
            <a:pathLst>
              <a:path w="1266825" h="1908810">
                <a:moveTo>
                  <a:pt x="1266565" y="0"/>
                </a:moveTo>
                <a:lnTo>
                  <a:pt x="0" y="0"/>
                </a:lnTo>
                <a:lnTo>
                  <a:pt x="0" y="1908310"/>
                </a:lnTo>
                <a:lnTo>
                  <a:pt x="1266565" y="1908310"/>
                </a:lnTo>
                <a:lnTo>
                  <a:pt x="1266565" y="0"/>
                </a:lnTo>
                <a:close/>
              </a:path>
            </a:pathLst>
          </a:custGeom>
          <a:solidFill>
            <a:srgbClr val="E9F1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102468" y="3843020"/>
            <a:ext cx="1024890" cy="57721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R="5080" indent="-635" algn="ctr">
              <a:lnSpc>
                <a:spcPct val="100800"/>
              </a:lnSpc>
              <a:spcBef>
                <a:spcPts val="85"/>
              </a:spcBef>
            </a:pPr>
            <a:r>
              <a:rPr sz="1200" spc="-5" dirty="0">
                <a:latin typeface="Arial MT"/>
                <a:cs typeface="Arial MT"/>
              </a:rPr>
              <a:t>A: iskanje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podatkov po </a:t>
            </a:r>
            <a:r>
              <a:rPr sz="1200" dirty="0">
                <a:latin typeface="Arial MT"/>
                <a:cs typeface="Arial MT"/>
              </a:rPr>
              <a:t> r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z</a:t>
            </a:r>
            <a:r>
              <a:rPr sz="1200" spc="-5" dirty="0">
                <a:latin typeface="Arial MT"/>
                <a:cs typeface="Arial MT"/>
              </a:rPr>
              <a:t>li</a:t>
            </a:r>
            <a:r>
              <a:rPr sz="1200" spc="-390" dirty="0">
                <a:latin typeface="Arial MT"/>
                <a:cs typeface="Arial MT"/>
              </a:rPr>
              <a:t>č</a:t>
            </a:r>
            <a:r>
              <a:rPr sz="1200" spc="-220" dirty="0">
                <a:latin typeface="Arial MT"/>
                <a:cs typeface="Arial MT"/>
              </a:rPr>
              <a:t>n</a:t>
            </a:r>
            <a:r>
              <a:rPr sz="1200" spc="-5" dirty="0">
                <a:latin typeface="Arial MT"/>
                <a:cs typeface="Arial MT"/>
              </a:rPr>
              <a:t>i</a:t>
            </a:r>
            <a:r>
              <a:rPr sz="1200" dirty="0">
                <a:latin typeface="Arial MT"/>
                <a:cs typeface="Arial MT"/>
              </a:rPr>
              <a:t>h</a:t>
            </a:r>
            <a:r>
              <a:rPr sz="1200" spc="-5" dirty="0">
                <a:latin typeface="Arial MT"/>
                <a:cs typeface="Arial MT"/>
              </a:rPr>
              <a:t> ba</a:t>
            </a:r>
            <a:r>
              <a:rPr sz="1200" dirty="0">
                <a:latin typeface="Arial MT"/>
                <a:cs typeface="Arial MT"/>
              </a:rPr>
              <a:t>z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h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47057" y="3815292"/>
            <a:ext cx="4785360" cy="1688464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05410" indent="15875">
              <a:lnSpc>
                <a:spcPts val="1390"/>
              </a:lnSpc>
              <a:spcBef>
                <a:spcPts val="430"/>
              </a:spcBef>
              <a:tabLst>
                <a:tab pos="1308100" algn="l"/>
                <a:tab pos="1422400" algn="l"/>
                <a:tab pos="2558415" algn="l"/>
                <a:tab pos="2635885" algn="l"/>
                <a:tab pos="4009390" algn="l"/>
              </a:tabLst>
            </a:pP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: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p</a:t>
            </a:r>
            <a:r>
              <a:rPr sz="1200" dirty="0">
                <a:latin typeface="Arial MT"/>
                <a:cs typeface="Arial MT"/>
              </a:rPr>
              <a:t>r</a:t>
            </a:r>
            <a:r>
              <a:rPr sz="1200" spc="-10" dirty="0">
                <a:latin typeface="Arial MT"/>
                <a:cs typeface="Arial MT"/>
              </a:rPr>
              <a:t>ed</a:t>
            </a:r>
            <a:r>
              <a:rPr sz="1200" spc="-5" dirty="0">
                <a:latin typeface="Arial MT"/>
                <a:cs typeface="Arial MT"/>
              </a:rPr>
              <a:t>l</a:t>
            </a:r>
            <a:r>
              <a:rPr sz="1200" spc="-10" dirty="0">
                <a:latin typeface="Arial MT"/>
                <a:cs typeface="Arial MT"/>
              </a:rPr>
              <a:t>o</a:t>
            </a:r>
            <a:r>
              <a:rPr sz="1200" dirty="0">
                <a:latin typeface="Arial MT"/>
                <a:cs typeface="Arial MT"/>
              </a:rPr>
              <a:t>g	</a:t>
            </a:r>
            <a:r>
              <a:rPr sz="1200" spc="-90" dirty="0">
                <a:latin typeface="Arial MT"/>
                <a:cs typeface="Arial MT"/>
              </a:rPr>
              <a:t>A</a:t>
            </a:r>
            <a:r>
              <a:rPr sz="1200" spc="-5" dirty="0">
                <a:latin typeface="Arial MT"/>
                <a:cs typeface="Arial MT"/>
              </a:rPr>
              <a:t>V</a:t>
            </a:r>
            <a:r>
              <a:rPr sz="1200" dirty="0">
                <a:latin typeface="Arial MT"/>
                <a:cs typeface="Arial MT"/>
              </a:rPr>
              <a:t>M za</a:t>
            </a:r>
            <a:r>
              <a:rPr sz="1200" spc="-5" dirty="0">
                <a:latin typeface="Arial MT"/>
                <a:cs typeface="Arial MT"/>
              </a:rPr>
              <a:t> nabo</a:t>
            </a:r>
            <a:r>
              <a:rPr sz="1200" dirty="0">
                <a:latin typeface="Arial MT"/>
                <a:cs typeface="Arial MT"/>
              </a:rPr>
              <a:t>r		</a:t>
            </a:r>
            <a:r>
              <a:rPr sz="1200" spc="-5" dirty="0">
                <a:latin typeface="Arial MT"/>
                <a:cs typeface="Arial MT"/>
              </a:rPr>
              <a:t>Hi</a:t>
            </a:r>
            <a:r>
              <a:rPr sz="1200" spc="-10" dirty="0">
                <a:latin typeface="Arial MT"/>
                <a:cs typeface="Arial MT"/>
              </a:rPr>
              <a:t>b</a:t>
            </a:r>
            <a:r>
              <a:rPr sz="1200" dirty="0">
                <a:latin typeface="Arial MT"/>
                <a:cs typeface="Arial MT"/>
              </a:rPr>
              <a:t>r</a:t>
            </a:r>
            <a:r>
              <a:rPr sz="1200" spc="-5" dirty="0">
                <a:latin typeface="Arial MT"/>
                <a:cs typeface="Arial MT"/>
              </a:rPr>
              <a:t>i</a:t>
            </a:r>
            <a:r>
              <a:rPr sz="1200" spc="-10" dirty="0">
                <a:latin typeface="Arial MT"/>
                <a:cs typeface="Arial MT"/>
              </a:rPr>
              <a:t>dn</a:t>
            </a:r>
            <a:r>
              <a:rPr sz="1200" dirty="0">
                <a:latin typeface="Arial MT"/>
                <a:cs typeface="Arial MT"/>
              </a:rPr>
              <a:t>a</a:t>
            </a:r>
            <a:r>
              <a:rPr sz="1200" spc="-70" dirty="0">
                <a:latin typeface="Arial MT"/>
                <a:cs typeface="Arial MT"/>
              </a:rPr>
              <a:t> </a:t>
            </a:r>
            <a:r>
              <a:rPr sz="1200" spc="-90" dirty="0">
                <a:latin typeface="Arial MT"/>
                <a:cs typeface="Arial MT"/>
              </a:rPr>
              <a:t>A</a:t>
            </a:r>
            <a:r>
              <a:rPr sz="1200" spc="-5" dirty="0">
                <a:latin typeface="Arial MT"/>
                <a:cs typeface="Arial MT"/>
              </a:rPr>
              <a:t>V</a:t>
            </a:r>
            <a:r>
              <a:rPr sz="1200" dirty="0">
                <a:latin typeface="Arial MT"/>
                <a:cs typeface="Arial MT"/>
              </a:rPr>
              <a:t>M	</a:t>
            </a:r>
            <a:r>
              <a:rPr sz="1800" spc="-135" baseline="20833" dirty="0">
                <a:latin typeface="Arial MT"/>
                <a:cs typeface="Arial MT"/>
              </a:rPr>
              <a:t>A</a:t>
            </a:r>
            <a:r>
              <a:rPr sz="1800" spc="-7" baseline="20833" dirty="0">
                <a:latin typeface="Arial MT"/>
                <a:cs typeface="Arial MT"/>
              </a:rPr>
              <a:t>V</a:t>
            </a:r>
            <a:r>
              <a:rPr sz="1800" baseline="20833" dirty="0">
                <a:latin typeface="Arial MT"/>
                <a:cs typeface="Arial MT"/>
              </a:rPr>
              <a:t>M </a:t>
            </a:r>
            <a:r>
              <a:rPr sz="1800" spc="-7" baseline="20833" dirty="0">
                <a:latin typeface="Arial MT"/>
                <a:cs typeface="Arial MT"/>
              </a:rPr>
              <a:t>o</a:t>
            </a:r>
            <a:r>
              <a:rPr sz="1800" baseline="20833" dirty="0">
                <a:latin typeface="Arial MT"/>
                <a:cs typeface="Arial MT"/>
              </a:rPr>
              <a:t>c</a:t>
            </a:r>
            <a:r>
              <a:rPr sz="1800" spc="-7" baseline="20833" dirty="0">
                <a:latin typeface="Arial MT"/>
                <a:cs typeface="Arial MT"/>
              </a:rPr>
              <a:t>en</a:t>
            </a:r>
            <a:r>
              <a:rPr sz="1800" baseline="20833" dirty="0">
                <a:latin typeface="Arial MT"/>
                <a:cs typeface="Arial MT"/>
              </a:rPr>
              <a:t>a  </a:t>
            </a:r>
            <a:r>
              <a:rPr sz="1200" spc="-5" dirty="0">
                <a:latin typeface="Arial MT"/>
                <a:cs typeface="Arial MT"/>
              </a:rPr>
              <a:t>primerljivih		primerljivih	ocena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vrednosti</a:t>
            </a:r>
            <a:endParaRPr sz="1200">
              <a:latin typeface="Arial MT"/>
              <a:cs typeface="Arial MT"/>
            </a:endParaRPr>
          </a:p>
          <a:p>
            <a:pPr marL="146685">
              <a:lnSpc>
                <a:spcPts val="1415"/>
              </a:lnSpc>
              <a:spcBef>
                <a:spcPts val="35"/>
              </a:spcBef>
              <a:tabLst>
                <a:tab pos="1383665" algn="l"/>
              </a:tabLst>
            </a:pPr>
            <a:r>
              <a:rPr sz="1200" spc="-5" dirty="0">
                <a:latin typeface="Arial MT"/>
                <a:cs typeface="Arial MT"/>
              </a:rPr>
              <a:t>transakcij	transakcij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in</a:t>
            </a:r>
            <a:endParaRPr sz="1200">
              <a:latin typeface="Arial MT"/>
              <a:cs typeface="Arial MT"/>
            </a:endParaRPr>
          </a:p>
          <a:p>
            <a:pPr marL="1539875">
              <a:lnSpc>
                <a:spcPts val="1415"/>
              </a:lnSpc>
              <a:tabLst>
                <a:tab pos="2794635" algn="l"/>
              </a:tabLst>
            </a:pPr>
            <a:r>
              <a:rPr sz="1200" spc="-90" dirty="0">
                <a:latin typeface="Arial MT"/>
                <a:cs typeface="Arial MT"/>
              </a:rPr>
              <a:t>izračun	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Potrditev</a:t>
            </a:r>
            <a:endParaRPr sz="1200">
              <a:latin typeface="Arial MT"/>
              <a:cs typeface="Arial MT"/>
            </a:endParaRPr>
          </a:p>
          <a:p>
            <a:pPr marL="54610" marR="1390650" indent="-55244">
              <a:lnSpc>
                <a:spcPts val="1370"/>
              </a:lnSpc>
              <a:spcBef>
                <a:spcPts val="175"/>
              </a:spcBef>
              <a:tabLst>
                <a:tab pos="1397000" algn="l"/>
                <a:tab pos="2802890" algn="l"/>
              </a:tabLst>
            </a:pP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Ro</a:t>
            </a:r>
            <a:r>
              <a:rPr sz="1200" spc="-390" dirty="0">
                <a:solidFill>
                  <a:srgbClr val="F29100"/>
                </a:solidFill>
                <a:latin typeface="Arial MT"/>
                <a:cs typeface="Arial MT"/>
              </a:rPr>
              <a:t>č</a:t>
            </a:r>
            <a:r>
              <a:rPr sz="1200" spc="-220" dirty="0">
                <a:solidFill>
                  <a:srgbClr val="F29100"/>
                </a:solidFill>
                <a:latin typeface="Arial MT"/>
                <a:cs typeface="Arial MT"/>
              </a:rPr>
              <a:t>n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i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r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egle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d	</a:t>
            </a:r>
            <a:r>
              <a:rPr sz="1200" spc="-5" dirty="0">
                <a:latin typeface="Arial MT"/>
                <a:cs typeface="Arial MT"/>
              </a:rPr>
              <a:t>prilagodi</a:t>
            </a:r>
            <a:r>
              <a:rPr sz="1200" dirty="0">
                <a:latin typeface="Arial MT"/>
                <a:cs typeface="Arial MT"/>
              </a:rPr>
              <a:t>t</a:t>
            </a:r>
            <a:r>
              <a:rPr sz="1200" spc="-5" dirty="0">
                <a:latin typeface="Arial MT"/>
                <a:cs typeface="Arial MT"/>
              </a:rPr>
              <a:t>e</a:t>
            </a:r>
            <a:r>
              <a:rPr sz="1200" dirty="0">
                <a:latin typeface="Arial MT"/>
                <a:cs typeface="Arial MT"/>
              </a:rPr>
              <a:t>v	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ks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rta 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predlogov in</a:t>
            </a:r>
            <a:endParaRPr sz="1200">
              <a:latin typeface="Arial MT"/>
              <a:cs typeface="Arial MT"/>
            </a:endParaRPr>
          </a:p>
          <a:p>
            <a:pPr marL="117475">
              <a:lnSpc>
                <a:spcPts val="1380"/>
              </a:lnSpc>
              <a:tabLst>
                <a:tab pos="1316990" algn="l"/>
              </a:tabLst>
            </a:pP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r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o</a:t>
            </a:r>
            <a:r>
              <a:rPr sz="1200" spc="-390" dirty="0">
                <a:solidFill>
                  <a:srgbClr val="F29100"/>
                </a:solidFill>
                <a:latin typeface="Arial MT"/>
                <a:cs typeface="Arial MT"/>
              </a:rPr>
              <a:t>č</a:t>
            </a:r>
            <a:r>
              <a:rPr sz="1200" spc="-220" dirty="0">
                <a:solidFill>
                  <a:srgbClr val="F29100"/>
                </a:solidFill>
                <a:latin typeface="Arial MT"/>
                <a:cs typeface="Arial MT"/>
              </a:rPr>
              <a:t>n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i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i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z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bo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r	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Ro</a:t>
            </a:r>
            <a:r>
              <a:rPr sz="1200" spc="-390" dirty="0">
                <a:solidFill>
                  <a:srgbClr val="F29100"/>
                </a:solidFill>
                <a:latin typeface="Arial MT"/>
                <a:cs typeface="Arial MT"/>
              </a:rPr>
              <a:t>č</a:t>
            </a:r>
            <a:r>
              <a:rPr sz="1200" spc="-220" dirty="0">
                <a:solidFill>
                  <a:srgbClr val="F29100"/>
                </a:solidFill>
                <a:latin typeface="Arial MT"/>
                <a:cs typeface="Arial MT"/>
              </a:rPr>
              <a:t>n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i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r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egle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d</a:t>
            </a:r>
            <a:endParaRPr sz="1200">
              <a:latin typeface="Arial MT"/>
              <a:cs typeface="Arial MT"/>
            </a:endParaRPr>
          </a:p>
          <a:p>
            <a:pPr marL="105410">
              <a:lnSpc>
                <a:spcPts val="1415"/>
              </a:lnSpc>
              <a:spcBef>
                <a:spcPts val="75"/>
              </a:spcBef>
              <a:tabLst>
                <a:tab pos="1725930" algn="l"/>
              </a:tabLst>
            </a:pP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primerljivih	in</a:t>
            </a:r>
            <a:endParaRPr sz="1200">
              <a:latin typeface="Arial MT"/>
              <a:cs typeface="Arial MT"/>
            </a:endParaRPr>
          </a:p>
          <a:p>
            <a:pPr marL="146685">
              <a:lnSpc>
                <a:spcPts val="1415"/>
              </a:lnSpc>
              <a:tabLst>
                <a:tab pos="1311910" algn="l"/>
              </a:tabLst>
            </a:pP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transakcij	spreminjanje!!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281286" y="3573017"/>
            <a:ext cx="5191760" cy="1967230"/>
          </a:xfrm>
          <a:custGeom>
            <a:avLst/>
            <a:gdLst/>
            <a:ahLst/>
            <a:cxnLst/>
            <a:rect l="l" t="t" r="r" b="b"/>
            <a:pathLst>
              <a:path w="5191759" h="1967229">
                <a:moveTo>
                  <a:pt x="1266571" y="61252"/>
                </a:moveTo>
                <a:lnTo>
                  <a:pt x="1263891" y="58572"/>
                </a:lnTo>
                <a:lnTo>
                  <a:pt x="2679" y="58572"/>
                </a:lnTo>
                <a:lnTo>
                  <a:pt x="0" y="61252"/>
                </a:lnTo>
                <a:lnTo>
                  <a:pt x="0" y="64566"/>
                </a:lnTo>
                <a:lnTo>
                  <a:pt x="0" y="1964207"/>
                </a:lnTo>
                <a:lnTo>
                  <a:pt x="2679" y="1966887"/>
                </a:lnTo>
                <a:lnTo>
                  <a:pt x="1263891" y="1966887"/>
                </a:lnTo>
                <a:lnTo>
                  <a:pt x="1266571" y="1964207"/>
                </a:lnTo>
                <a:lnTo>
                  <a:pt x="1266571" y="61252"/>
                </a:lnTo>
                <a:close/>
              </a:path>
              <a:path w="5191759" h="1967229">
                <a:moveTo>
                  <a:pt x="3896258" y="64681"/>
                </a:moveTo>
                <a:lnTo>
                  <a:pt x="3890149" y="58572"/>
                </a:lnTo>
                <a:lnTo>
                  <a:pt x="2630906" y="58572"/>
                </a:lnTo>
                <a:lnTo>
                  <a:pt x="2624798" y="64681"/>
                </a:lnTo>
                <a:lnTo>
                  <a:pt x="2624798" y="72212"/>
                </a:lnTo>
                <a:lnTo>
                  <a:pt x="2624798" y="1960778"/>
                </a:lnTo>
                <a:lnTo>
                  <a:pt x="2630906" y="1966887"/>
                </a:lnTo>
                <a:lnTo>
                  <a:pt x="3890149" y="1966887"/>
                </a:lnTo>
                <a:lnTo>
                  <a:pt x="3896258" y="1960778"/>
                </a:lnTo>
                <a:lnTo>
                  <a:pt x="3896258" y="64681"/>
                </a:lnTo>
                <a:close/>
              </a:path>
              <a:path w="5191759" h="1967229">
                <a:moveTo>
                  <a:pt x="5191303" y="6045"/>
                </a:moveTo>
                <a:lnTo>
                  <a:pt x="5185270" y="0"/>
                </a:lnTo>
                <a:lnTo>
                  <a:pt x="3940797" y="0"/>
                </a:lnTo>
                <a:lnTo>
                  <a:pt x="3934752" y="6045"/>
                </a:lnTo>
                <a:lnTo>
                  <a:pt x="3934752" y="13487"/>
                </a:lnTo>
                <a:lnTo>
                  <a:pt x="3934752" y="1960841"/>
                </a:lnTo>
                <a:lnTo>
                  <a:pt x="3940797" y="1966887"/>
                </a:lnTo>
                <a:lnTo>
                  <a:pt x="5185270" y="1966887"/>
                </a:lnTo>
                <a:lnTo>
                  <a:pt x="5191303" y="1960841"/>
                </a:lnTo>
                <a:lnTo>
                  <a:pt x="5191303" y="6045"/>
                </a:lnTo>
                <a:close/>
              </a:path>
            </a:pathLst>
          </a:custGeom>
          <a:solidFill>
            <a:srgbClr val="E9F1F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" name="object 12"/>
          <p:cNvGrpSpPr/>
          <p:nvPr/>
        </p:nvGrpSpPr>
        <p:grpSpPr>
          <a:xfrm>
            <a:off x="3235020" y="1689197"/>
            <a:ext cx="5642610" cy="3909695"/>
            <a:chOff x="3235020" y="1689197"/>
            <a:chExt cx="5642610" cy="3909695"/>
          </a:xfrm>
        </p:grpSpPr>
        <p:sp>
          <p:nvSpPr>
            <p:cNvPr id="13" name="object 13"/>
            <p:cNvSpPr/>
            <p:nvPr/>
          </p:nvSpPr>
          <p:spPr>
            <a:xfrm>
              <a:off x="7216046" y="3429000"/>
              <a:ext cx="1256665" cy="203200"/>
            </a:xfrm>
            <a:custGeom>
              <a:avLst/>
              <a:gdLst/>
              <a:ahLst/>
              <a:cxnLst/>
              <a:rect l="l" t="t" r="r" b="b"/>
              <a:pathLst>
                <a:path w="1256665" h="203200">
                  <a:moveTo>
                    <a:pt x="0" y="202585"/>
                  </a:moveTo>
                  <a:lnTo>
                    <a:pt x="1256553" y="202585"/>
                  </a:lnTo>
                  <a:lnTo>
                    <a:pt x="1256553" y="0"/>
                  </a:lnTo>
                  <a:lnTo>
                    <a:pt x="0" y="0"/>
                  </a:lnTo>
                  <a:lnTo>
                    <a:pt x="0" y="202585"/>
                  </a:lnTo>
                  <a:close/>
                </a:path>
              </a:pathLst>
            </a:custGeom>
            <a:solidFill>
              <a:srgbClr val="E9F1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56256" y="1689197"/>
              <a:ext cx="1224842" cy="1074657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3241370" y="3631585"/>
              <a:ext cx="5629910" cy="1961514"/>
            </a:xfrm>
            <a:custGeom>
              <a:avLst/>
              <a:gdLst/>
              <a:ahLst/>
              <a:cxnLst/>
              <a:rect l="l" t="t" r="r" b="b"/>
              <a:pathLst>
                <a:path w="5629909" h="1961514">
                  <a:moveTo>
                    <a:pt x="5629450" y="0"/>
                  </a:moveTo>
                  <a:lnTo>
                    <a:pt x="0" y="0"/>
                  </a:lnTo>
                  <a:lnTo>
                    <a:pt x="0" y="1960936"/>
                  </a:lnTo>
                  <a:lnTo>
                    <a:pt x="5629450" y="1960936"/>
                  </a:lnTo>
                  <a:lnTo>
                    <a:pt x="56294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241370" y="3631585"/>
              <a:ext cx="5629910" cy="1961514"/>
            </a:xfrm>
            <a:custGeom>
              <a:avLst/>
              <a:gdLst/>
              <a:ahLst/>
              <a:cxnLst/>
              <a:rect l="l" t="t" r="r" b="b"/>
              <a:pathLst>
                <a:path w="5629909" h="1961514">
                  <a:moveTo>
                    <a:pt x="0" y="0"/>
                  </a:moveTo>
                  <a:lnTo>
                    <a:pt x="5629450" y="0"/>
                  </a:lnTo>
                  <a:lnTo>
                    <a:pt x="5629450" y="1960936"/>
                  </a:lnTo>
                  <a:lnTo>
                    <a:pt x="0" y="1960936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97455" marR="5080" indent="-248539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Kaj</a:t>
            </a:r>
            <a:r>
              <a:rPr spc="-30" dirty="0"/>
              <a:t> </a:t>
            </a:r>
            <a:r>
              <a:rPr spc="-5" dirty="0"/>
              <a:t>pomeni</a:t>
            </a:r>
            <a:r>
              <a:rPr spc="-25" dirty="0"/>
              <a:t> </a:t>
            </a:r>
            <a:r>
              <a:rPr dirty="0"/>
              <a:t>avtomatizacija</a:t>
            </a:r>
            <a:r>
              <a:rPr spc="-25" dirty="0"/>
              <a:t> </a:t>
            </a:r>
            <a:r>
              <a:rPr dirty="0"/>
              <a:t>v </a:t>
            </a:r>
            <a:r>
              <a:rPr spc="-1100" dirty="0"/>
              <a:t> </a:t>
            </a:r>
            <a:r>
              <a:rPr spc="-5" dirty="0"/>
              <a:t>praksi?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1416" y="1661160"/>
            <a:ext cx="7821168" cy="206044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946343" y="5612891"/>
            <a:ext cx="245872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5" dirty="0">
                <a:solidFill>
                  <a:srgbClr val="9C9C9E"/>
                </a:solidFill>
                <a:latin typeface="Georgia"/>
                <a:cs typeface="Georgia"/>
              </a:rPr>
              <a:t>Vir:</a:t>
            </a:r>
            <a:r>
              <a:rPr sz="800" spc="15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25" dirty="0">
                <a:solidFill>
                  <a:srgbClr val="9C9C9E"/>
                </a:solidFill>
                <a:latin typeface="Georgia"/>
                <a:cs typeface="Georgia"/>
              </a:rPr>
              <a:t>Arvio,</a:t>
            </a:r>
            <a:r>
              <a:rPr sz="800" spc="15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35" dirty="0">
                <a:solidFill>
                  <a:srgbClr val="9C9C9E"/>
                </a:solidFill>
                <a:latin typeface="Georgia"/>
                <a:cs typeface="Georgia"/>
              </a:rPr>
              <a:t>Society</a:t>
            </a:r>
            <a:r>
              <a:rPr sz="800" spc="15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20" dirty="0">
                <a:solidFill>
                  <a:srgbClr val="9C9C9E"/>
                </a:solidFill>
                <a:latin typeface="Georgia"/>
                <a:cs typeface="Georgia"/>
              </a:rPr>
              <a:t>of</a:t>
            </a:r>
            <a:r>
              <a:rPr sz="800" spc="15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40" dirty="0">
                <a:solidFill>
                  <a:srgbClr val="9C9C9E"/>
                </a:solidFill>
                <a:latin typeface="Georgia"/>
                <a:cs typeface="Georgia"/>
              </a:rPr>
              <a:t>Automotive</a:t>
            </a:r>
            <a:r>
              <a:rPr sz="800" spc="20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35" dirty="0">
                <a:solidFill>
                  <a:srgbClr val="9C9C9E"/>
                </a:solidFill>
                <a:latin typeface="Georgia"/>
                <a:cs typeface="Georgia"/>
              </a:rPr>
              <a:t>Engineers</a:t>
            </a:r>
            <a:r>
              <a:rPr sz="800" spc="20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5" dirty="0">
                <a:solidFill>
                  <a:srgbClr val="9C9C9E"/>
                </a:solidFill>
                <a:latin typeface="Georgia"/>
                <a:cs typeface="Georgia"/>
              </a:rPr>
              <a:t>(SAE)</a:t>
            </a:r>
            <a:endParaRPr sz="800">
              <a:latin typeface="Georgia"/>
              <a:cs typeface="Georgi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51438" y="3631586"/>
          <a:ext cx="3956685" cy="19284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7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50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8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80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274320" marR="294005" indent="53975">
                        <a:lnSpc>
                          <a:spcPts val="1390"/>
                        </a:lnSpc>
                      </a:pPr>
                      <a:r>
                        <a:rPr sz="1200" spc="-5" dirty="0">
                          <a:latin typeface="Arial MT"/>
                          <a:cs typeface="Arial MT"/>
                        </a:rPr>
                        <a:t>Vse delo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op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r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v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ljen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715" marB="0">
                    <a:lnR w="76200">
                      <a:solidFill>
                        <a:srgbClr val="FFFFFF"/>
                      </a:solidFill>
                      <a:prstDash val="solid"/>
                    </a:lnR>
                    <a:solidFill>
                      <a:srgbClr val="E9F1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247650" marR="231140" indent="83820">
                        <a:lnSpc>
                          <a:spcPts val="1390"/>
                        </a:lnSpc>
                      </a:pPr>
                      <a:r>
                        <a:rPr sz="1200" spc="-5" dirty="0">
                          <a:latin typeface="Arial MT"/>
                          <a:cs typeface="Arial MT"/>
                        </a:rPr>
                        <a:t>A: iskanje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podatkov</a:t>
                      </a:r>
                      <a:r>
                        <a:rPr sz="1200" spc="-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po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715" marB="0">
                    <a:lnL w="762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solidFill>
                      <a:srgbClr val="E9F1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290830" marR="282575" indent="15875">
                        <a:lnSpc>
                          <a:spcPts val="1420"/>
                        </a:lnSpc>
                      </a:pPr>
                      <a:r>
                        <a:rPr sz="1200" spc="-5" dirty="0">
                          <a:latin typeface="Arial MT"/>
                          <a:cs typeface="Arial MT"/>
                        </a:rPr>
                        <a:t>A: </a:t>
                      </a:r>
                      <a:r>
                        <a:rPr sz="1200" spc="-10" dirty="0">
                          <a:latin typeface="Arial MT"/>
                          <a:cs typeface="Arial MT"/>
                        </a:rPr>
                        <a:t>predlog </a:t>
                      </a:r>
                      <a:r>
                        <a:rPr sz="1200" spc="-3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p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r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i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m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r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lji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v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i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h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5080" marB="0">
                    <a:lnL w="53975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solidFill>
                      <a:srgbClr val="E9F1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358140" marR="262890" indent="-115570">
                        <a:lnSpc>
                          <a:spcPts val="139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č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n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o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- t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ud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i 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zbiranje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R w="76200">
                      <a:solidFill>
                        <a:srgbClr val="FFFFFF"/>
                      </a:solidFill>
                      <a:prstDash val="solid"/>
                    </a:lnR>
                    <a:solidFill>
                      <a:srgbClr val="E9F1F9"/>
                    </a:solidFill>
                  </a:tcPr>
                </a:tc>
                <a:tc>
                  <a:txBody>
                    <a:bodyPr/>
                    <a:lstStyle/>
                    <a:p>
                      <a:pPr marL="155575">
                        <a:lnSpc>
                          <a:spcPts val="1400"/>
                        </a:lnSpc>
                      </a:pPr>
                      <a:r>
                        <a:rPr sz="1200" dirty="0">
                          <a:latin typeface="Arial MT"/>
                          <a:cs typeface="Arial MT"/>
                        </a:rPr>
                        <a:t>r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z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li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č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ni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h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 ba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z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h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762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solidFill>
                      <a:srgbClr val="E9F1F9"/>
                    </a:solidFill>
                  </a:tcPr>
                </a:tc>
                <a:tc>
                  <a:txBody>
                    <a:bodyPr/>
                    <a:lstStyle/>
                    <a:p>
                      <a:pPr marL="332105">
                        <a:lnSpc>
                          <a:spcPts val="1400"/>
                        </a:lnSpc>
                      </a:pPr>
                      <a:r>
                        <a:rPr sz="1200" spc="-5" dirty="0">
                          <a:latin typeface="Arial MT"/>
                          <a:cs typeface="Arial MT"/>
                        </a:rPr>
                        <a:t>transakcij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53975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solidFill>
                      <a:srgbClr val="E9F1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39">
                <a:tc>
                  <a:txBody>
                    <a:bodyPr/>
                    <a:lstStyle/>
                    <a:p>
                      <a:pPr marL="201930" marR="222250" indent="36830">
                        <a:lnSpc>
                          <a:spcPts val="1420"/>
                        </a:lnSpc>
                        <a:spcBef>
                          <a:spcPts val="25"/>
                        </a:spcBef>
                      </a:pPr>
                      <a:r>
                        <a:rPr sz="1200" spc="-5" dirty="0">
                          <a:latin typeface="Arial MT"/>
                          <a:cs typeface="Arial MT"/>
                        </a:rPr>
                        <a:t>podatkov iz </a:t>
                      </a:r>
                      <a:r>
                        <a:rPr sz="1200" spc="-3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r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z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li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č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ni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h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 ba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z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175" marB="0">
                    <a:lnR w="76200">
                      <a:solidFill>
                        <a:srgbClr val="FFFFFF"/>
                      </a:solidFill>
                      <a:prstDash val="solid"/>
                    </a:lnR>
                    <a:solidFill>
                      <a:srgbClr val="E9F1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solidFill>
                      <a:srgbClr val="E9F1F9"/>
                    </a:solidFill>
                  </a:tcPr>
                </a:tc>
                <a:tc>
                  <a:txBody>
                    <a:bodyPr/>
                    <a:lstStyle/>
                    <a:p>
                      <a:pPr marL="185420" marR="177165" algn="ctr">
                        <a:lnSpc>
                          <a:spcPct val="9750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solidFill>
                            <a:srgbClr val="F29100"/>
                          </a:solidFill>
                          <a:latin typeface="Arial MT"/>
                          <a:cs typeface="Arial MT"/>
                        </a:rPr>
                        <a:t>Ro</a:t>
                      </a:r>
                      <a:r>
                        <a:rPr sz="1200" dirty="0">
                          <a:solidFill>
                            <a:srgbClr val="F29100"/>
                          </a:solidFill>
                          <a:latin typeface="Arial MT"/>
                          <a:cs typeface="Arial MT"/>
                        </a:rPr>
                        <a:t>č</a:t>
                      </a:r>
                      <a:r>
                        <a:rPr sz="1200" spc="-5" dirty="0">
                          <a:solidFill>
                            <a:srgbClr val="F29100"/>
                          </a:solidFill>
                          <a:latin typeface="Arial MT"/>
                          <a:cs typeface="Arial MT"/>
                        </a:rPr>
                        <a:t>n</a:t>
                      </a:r>
                      <a:r>
                        <a:rPr sz="1200" dirty="0">
                          <a:solidFill>
                            <a:srgbClr val="F29100"/>
                          </a:solidFill>
                          <a:latin typeface="Arial MT"/>
                          <a:cs typeface="Arial MT"/>
                        </a:rPr>
                        <a:t>i </a:t>
                      </a:r>
                      <a:r>
                        <a:rPr sz="1200" spc="-5" dirty="0">
                          <a:solidFill>
                            <a:srgbClr val="F29100"/>
                          </a:solidFill>
                          <a:latin typeface="Arial MT"/>
                          <a:cs typeface="Arial MT"/>
                        </a:rPr>
                        <a:t>p</a:t>
                      </a:r>
                      <a:r>
                        <a:rPr sz="1200" dirty="0">
                          <a:solidFill>
                            <a:srgbClr val="F29100"/>
                          </a:solidFill>
                          <a:latin typeface="Arial MT"/>
                          <a:cs typeface="Arial MT"/>
                        </a:rPr>
                        <a:t>r</a:t>
                      </a:r>
                      <a:r>
                        <a:rPr sz="1200" spc="-5" dirty="0">
                          <a:solidFill>
                            <a:srgbClr val="F29100"/>
                          </a:solidFill>
                          <a:latin typeface="Arial MT"/>
                          <a:cs typeface="Arial MT"/>
                        </a:rPr>
                        <a:t>egle</a:t>
                      </a:r>
                      <a:r>
                        <a:rPr sz="1200" dirty="0">
                          <a:solidFill>
                            <a:srgbClr val="F29100"/>
                          </a:solidFill>
                          <a:latin typeface="Arial MT"/>
                          <a:cs typeface="Arial MT"/>
                        </a:rPr>
                        <a:t>d  </a:t>
                      </a:r>
                      <a:r>
                        <a:rPr sz="1200" spc="-5" dirty="0">
                          <a:solidFill>
                            <a:srgbClr val="F29100"/>
                          </a:solidFill>
                          <a:latin typeface="Arial MT"/>
                          <a:cs typeface="Arial MT"/>
                        </a:rPr>
                        <a:t>predlogov in </a:t>
                      </a:r>
                      <a:r>
                        <a:rPr sz="1200" dirty="0">
                          <a:solidFill>
                            <a:srgbClr val="F29100"/>
                          </a:solidFill>
                          <a:latin typeface="Arial MT"/>
                          <a:cs typeface="Arial MT"/>
                        </a:rPr>
                        <a:t> r</a:t>
                      </a:r>
                      <a:r>
                        <a:rPr sz="1200" spc="-5" dirty="0">
                          <a:solidFill>
                            <a:srgbClr val="F29100"/>
                          </a:solidFill>
                          <a:latin typeface="Arial MT"/>
                          <a:cs typeface="Arial MT"/>
                        </a:rPr>
                        <a:t>o</a:t>
                      </a:r>
                      <a:r>
                        <a:rPr sz="1200" dirty="0">
                          <a:solidFill>
                            <a:srgbClr val="F29100"/>
                          </a:solidFill>
                          <a:latin typeface="Arial MT"/>
                          <a:cs typeface="Arial MT"/>
                        </a:rPr>
                        <a:t>č</a:t>
                      </a:r>
                      <a:r>
                        <a:rPr sz="1200" spc="-5" dirty="0">
                          <a:solidFill>
                            <a:srgbClr val="F29100"/>
                          </a:solidFill>
                          <a:latin typeface="Arial MT"/>
                          <a:cs typeface="Arial MT"/>
                        </a:rPr>
                        <a:t>n</a:t>
                      </a:r>
                      <a:r>
                        <a:rPr sz="1200" dirty="0">
                          <a:solidFill>
                            <a:srgbClr val="F29100"/>
                          </a:solidFill>
                          <a:latin typeface="Arial MT"/>
                          <a:cs typeface="Arial MT"/>
                        </a:rPr>
                        <a:t>i </a:t>
                      </a:r>
                      <a:r>
                        <a:rPr sz="1200" spc="-5" dirty="0">
                          <a:solidFill>
                            <a:srgbClr val="F29100"/>
                          </a:solidFill>
                          <a:latin typeface="Arial MT"/>
                          <a:cs typeface="Arial MT"/>
                        </a:rPr>
                        <a:t>i</a:t>
                      </a:r>
                      <a:r>
                        <a:rPr sz="1200" dirty="0">
                          <a:solidFill>
                            <a:srgbClr val="F29100"/>
                          </a:solidFill>
                          <a:latin typeface="Arial MT"/>
                          <a:cs typeface="Arial MT"/>
                        </a:rPr>
                        <a:t>z</a:t>
                      </a:r>
                      <a:r>
                        <a:rPr sz="1200" spc="-5" dirty="0">
                          <a:solidFill>
                            <a:srgbClr val="F29100"/>
                          </a:solidFill>
                          <a:latin typeface="Arial MT"/>
                          <a:cs typeface="Arial MT"/>
                        </a:rPr>
                        <a:t>bo</a:t>
                      </a:r>
                      <a:r>
                        <a:rPr sz="1200" dirty="0">
                          <a:solidFill>
                            <a:srgbClr val="F29100"/>
                          </a:solidFill>
                          <a:latin typeface="Arial MT"/>
                          <a:cs typeface="Arial MT"/>
                        </a:rPr>
                        <a:t>r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635" marB="0">
                    <a:lnL w="53975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solidFill>
                      <a:srgbClr val="E9F1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8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76200">
                      <a:solidFill>
                        <a:srgbClr val="FFFFFF"/>
                      </a:solidFill>
                      <a:prstDash val="solid"/>
                    </a:lnR>
                    <a:solidFill>
                      <a:srgbClr val="E9F1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solidFill>
                      <a:srgbClr val="E9F1F9"/>
                    </a:solidFill>
                  </a:tcPr>
                </a:tc>
                <a:tc>
                  <a:txBody>
                    <a:bodyPr/>
                    <a:lstStyle/>
                    <a:p>
                      <a:pPr marL="332105" marR="282575" indent="-41275">
                        <a:lnSpc>
                          <a:spcPts val="1420"/>
                        </a:lnSpc>
                        <a:spcBef>
                          <a:spcPts val="25"/>
                        </a:spcBef>
                      </a:pPr>
                      <a:r>
                        <a:rPr sz="1200" spc="-5" dirty="0">
                          <a:solidFill>
                            <a:srgbClr val="F29100"/>
                          </a:solidFill>
                          <a:latin typeface="Arial MT"/>
                          <a:cs typeface="Arial MT"/>
                        </a:rPr>
                        <a:t>p</a:t>
                      </a:r>
                      <a:r>
                        <a:rPr sz="1200" dirty="0">
                          <a:solidFill>
                            <a:srgbClr val="F29100"/>
                          </a:solidFill>
                          <a:latin typeface="Arial MT"/>
                          <a:cs typeface="Arial MT"/>
                        </a:rPr>
                        <a:t>r</a:t>
                      </a:r>
                      <a:r>
                        <a:rPr sz="1200" spc="-5" dirty="0">
                          <a:solidFill>
                            <a:srgbClr val="F29100"/>
                          </a:solidFill>
                          <a:latin typeface="Arial MT"/>
                          <a:cs typeface="Arial MT"/>
                        </a:rPr>
                        <a:t>i</a:t>
                      </a:r>
                      <a:r>
                        <a:rPr sz="1200" dirty="0">
                          <a:solidFill>
                            <a:srgbClr val="F29100"/>
                          </a:solidFill>
                          <a:latin typeface="Arial MT"/>
                          <a:cs typeface="Arial MT"/>
                        </a:rPr>
                        <a:t>m</a:t>
                      </a:r>
                      <a:r>
                        <a:rPr sz="1200" spc="-5" dirty="0">
                          <a:solidFill>
                            <a:srgbClr val="F29100"/>
                          </a:solidFill>
                          <a:latin typeface="Arial MT"/>
                          <a:cs typeface="Arial MT"/>
                        </a:rPr>
                        <a:t>e</a:t>
                      </a:r>
                      <a:r>
                        <a:rPr sz="1200" dirty="0">
                          <a:solidFill>
                            <a:srgbClr val="F29100"/>
                          </a:solidFill>
                          <a:latin typeface="Arial MT"/>
                          <a:cs typeface="Arial MT"/>
                        </a:rPr>
                        <a:t>r</a:t>
                      </a:r>
                      <a:r>
                        <a:rPr sz="1200" spc="-5" dirty="0">
                          <a:solidFill>
                            <a:srgbClr val="F29100"/>
                          </a:solidFill>
                          <a:latin typeface="Arial MT"/>
                          <a:cs typeface="Arial MT"/>
                        </a:rPr>
                        <a:t>lji</a:t>
                      </a:r>
                      <a:r>
                        <a:rPr sz="1200" dirty="0">
                          <a:solidFill>
                            <a:srgbClr val="F29100"/>
                          </a:solidFill>
                          <a:latin typeface="Arial MT"/>
                          <a:cs typeface="Arial MT"/>
                        </a:rPr>
                        <a:t>v</a:t>
                      </a:r>
                      <a:r>
                        <a:rPr sz="1200" spc="-5" dirty="0">
                          <a:solidFill>
                            <a:srgbClr val="F29100"/>
                          </a:solidFill>
                          <a:latin typeface="Arial MT"/>
                          <a:cs typeface="Arial MT"/>
                        </a:rPr>
                        <a:t>i</a:t>
                      </a:r>
                      <a:r>
                        <a:rPr sz="1200" dirty="0">
                          <a:solidFill>
                            <a:srgbClr val="F29100"/>
                          </a:solidFill>
                          <a:latin typeface="Arial MT"/>
                          <a:cs typeface="Arial MT"/>
                        </a:rPr>
                        <a:t>h  </a:t>
                      </a:r>
                      <a:r>
                        <a:rPr sz="1200" spc="-5" dirty="0">
                          <a:solidFill>
                            <a:srgbClr val="F29100"/>
                          </a:solidFill>
                          <a:latin typeface="Arial MT"/>
                          <a:cs typeface="Arial MT"/>
                        </a:rPr>
                        <a:t>transakcij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175" marB="0">
                    <a:lnL w="53975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solidFill>
                      <a:srgbClr val="E9F1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4755717" y="3815292"/>
            <a:ext cx="3476625" cy="1688464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13664" indent="-114300">
              <a:lnSpc>
                <a:spcPts val="1390"/>
              </a:lnSpc>
              <a:spcBef>
                <a:spcPts val="430"/>
              </a:spcBef>
              <a:tabLst>
                <a:tab pos="1249680" algn="l"/>
                <a:tab pos="1327150" algn="l"/>
                <a:tab pos="2701290" algn="l"/>
              </a:tabLst>
            </a:pPr>
            <a:r>
              <a:rPr sz="1200" spc="-90" dirty="0">
                <a:latin typeface="Arial MT"/>
                <a:cs typeface="Arial MT"/>
              </a:rPr>
              <a:t>A</a:t>
            </a:r>
            <a:r>
              <a:rPr sz="1200" spc="-5" dirty="0">
                <a:latin typeface="Arial MT"/>
                <a:cs typeface="Arial MT"/>
              </a:rPr>
              <a:t>V</a:t>
            </a:r>
            <a:r>
              <a:rPr sz="1200" dirty="0">
                <a:latin typeface="Arial MT"/>
                <a:cs typeface="Arial MT"/>
              </a:rPr>
              <a:t>M za</a:t>
            </a:r>
            <a:r>
              <a:rPr sz="1200" spc="-5" dirty="0">
                <a:latin typeface="Arial MT"/>
                <a:cs typeface="Arial MT"/>
              </a:rPr>
              <a:t> nabo</a:t>
            </a:r>
            <a:r>
              <a:rPr sz="1200" dirty="0">
                <a:latin typeface="Arial MT"/>
                <a:cs typeface="Arial MT"/>
              </a:rPr>
              <a:t>r		</a:t>
            </a:r>
            <a:r>
              <a:rPr sz="1200" spc="-5" dirty="0">
                <a:latin typeface="Arial MT"/>
                <a:cs typeface="Arial MT"/>
              </a:rPr>
              <a:t>Hi</a:t>
            </a:r>
            <a:r>
              <a:rPr sz="1200" spc="-10" dirty="0">
                <a:latin typeface="Arial MT"/>
                <a:cs typeface="Arial MT"/>
              </a:rPr>
              <a:t>b</a:t>
            </a:r>
            <a:r>
              <a:rPr sz="1200" dirty="0">
                <a:latin typeface="Arial MT"/>
                <a:cs typeface="Arial MT"/>
              </a:rPr>
              <a:t>r</a:t>
            </a:r>
            <a:r>
              <a:rPr sz="1200" spc="-5" dirty="0">
                <a:latin typeface="Arial MT"/>
                <a:cs typeface="Arial MT"/>
              </a:rPr>
              <a:t>i</a:t>
            </a:r>
            <a:r>
              <a:rPr sz="1200" spc="-10" dirty="0">
                <a:latin typeface="Arial MT"/>
                <a:cs typeface="Arial MT"/>
              </a:rPr>
              <a:t>dn</a:t>
            </a:r>
            <a:r>
              <a:rPr sz="1200" dirty="0">
                <a:latin typeface="Arial MT"/>
                <a:cs typeface="Arial MT"/>
              </a:rPr>
              <a:t>a</a:t>
            </a:r>
            <a:r>
              <a:rPr sz="1200" spc="-70" dirty="0">
                <a:latin typeface="Arial MT"/>
                <a:cs typeface="Arial MT"/>
              </a:rPr>
              <a:t> </a:t>
            </a:r>
            <a:r>
              <a:rPr sz="1200" spc="-90" dirty="0">
                <a:latin typeface="Arial MT"/>
                <a:cs typeface="Arial MT"/>
              </a:rPr>
              <a:t>A</a:t>
            </a:r>
            <a:r>
              <a:rPr sz="1200" spc="-5" dirty="0">
                <a:latin typeface="Arial MT"/>
                <a:cs typeface="Arial MT"/>
              </a:rPr>
              <a:t>V</a:t>
            </a:r>
            <a:r>
              <a:rPr sz="1200" dirty="0">
                <a:latin typeface="Arial MT"/>
                <a:cs typeface="Arial MT"/>
              </a:rPr>
              <a:t>M	</a:t>
            </a:r>
            <a:r>
              <a:rPr sz="1800" spc="-135" baseline="20833" dirty="0">
                <a:latin typeface="Arial MT"/>
                <a:cs typeface="Arial MT"/>
              </a:rPr>
              <a:t>A</a:t>
            </a:r>
            <a:r>
              <a:rPr sz="1800" spc="-7" baseline="20833" dirty="0">
                <a:latin typeface="Arial MT"/>
                <a:cs typeface="Arial MT"/>
              </a:rPr>
              <a:t>V</a:t>
            </a:r>
            <a:r>
              <a:rPr sz="1800" baseline="20833" dirty="0">
                <a:latin typeface="Arial MT"/>
                <a:cs typeface="Arial MT"/>
              </a:rPr>
              <a:t>M </a:t>
            </a:r>
            <a:r>
              <a:rPr sz="1800" spc="-7" baseline="20833" dirty="0">
                <a:latin typeface="Arial MT"/>
                <a:cs typeface="Arial MT"/>
              </a:rPr>
              <a:t>o</a:t>
            </a:r>
            <a:r>
              <a:rPr sz="1800" baseline="20833" dirty="0">
                <a:latin typeface="Arial MT"/>
                <a:cs typeface="Arial MT"/>
              </a:rPr>
              <a:t>c</a:t>
            </a:r>
            <a:r>
              <a:rPr sz="1800" spc="-7" baseline="20833" dirty="0">
                <a:latin typeface="Arial MT"/>
                <a:cs typeface="Arial MT"/>
              </a:rPr>
              <a:t>en</a:t>
            </a:r>
            <a:r>
              <a:rPr sz="1800" baseline="20833" dirty="0">
                <a:latin typeface="Arial MT"/>
                <a:cs typeface="Arial MT"/>
              </a:rPr>
              <a:t>a  </a:t>
            </a:r>
            <a:r>
              <a:rPr sz="1200" spc="-5" dirty="0">
                <a:latin typeface="Arial MT"/>
                <a:cs typeface="Arial MT"/>
              </a:rPr>
              <a:t>primerljivih	ocena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vrednosti</a:t>
            </a:r>
            <a:endParaRPr sz="1200">
              <a:latin typeface="Arial MT"/>
              <a:cs typeface="Arial MT"/>
            </a:endParaRPr>
          </a:p>
          <a:p>
            <a:pPr marL="74930">
              <a:lnSpc>
                <a:spcPts val="1415"/>
              </a:lnSpc>
              <a:spcBef>
                <a:spcPts val="35"/>
              </a:spcBef>
            </a:pPr>
            <a:r>
              <a:rPr sz="1200" spc="-5" dirty="0">
                <a:latin typeface="Arial MT"/>
                <a:cs typeface="Arial MT"/>
              </a:rPr>
              <a:t>transakcij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in</a:t>
            </a:r>
            <a:endParaRPr sz="1200">
              <a:latin typeface="Arial MT"/>
              <a:cs typeface="Arial MT"/>
            </a:endParaRPr>
          </a:p>
          <a:p>
            <a:pPr marR="1382395" algn="r">
              <a:lnSpc>
                <a:spcPts val="1415"/>
              </a:lnSpc>
              <a:tabLst>
                <a:tab pos="1254125" algn="l"/>
              </a:tabLst>
            </a:pPr>
            <a:r>
              <a:rPr sz="1200" spc="-90" dirty="0">
                <a:latin typeface="Arial MT"/>
                <a:cs typeface="Arial MT"/>
              </a:rPr>
              <a:t>izračun	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Potrditev</a:t>
            </a:r>
            <a:endParaRPr sz="1200">
              <a:latin typeface="Arial MT"/>
              <a:cs typeface="Arial MT"/>
            </a:endParaRPr>
          </a:p>
          <a:p>
            <a:pPr marR="1390650" algn="r">
              <a:lnSpc>
                <a:spcPct val="100000"/>
              </a:lnSpc>
              <a:spcBef>
                <a:spcPts val="70"/>
              </a:spcBef>
              <a:tabLst>
                <a:tab pos="1405890" algn="l"/>
              </a:tabLst>
            </a:pPr>
            <a:r>
              <a:rPr sz="1200" spc="-5" dirty="0">
                <a:latin typeface="Arial MT"/>
                <a:cs typeface="Arial MT"/>
              </a:rPr>
              <a:t>prilagoditev	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eksperta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Arial MT"/>
              <a:cs typeface="Arial MT"/>
            </a:endParaRPr>
          </a:p>
          <a:p>
            <a:pPr marL="3810" marR="2520950" indent="635" algn="ctr">
              <a:lnSpc>
                <a:spcPct val="100800"/>
              </a:lnSpc>
            </a:pP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Ro</a:t>
            </a:r>
            <a:r>
              <a:rPr sz="1200" spc="-390" dirty="0">
                <a:solidFill>
                  <a:srgbClr val="F29100"/>
                </a:solidFill>
                <a:latin typeface="Arial MT"/>
                <a:cs typeface="Arial MT"/>
              </a:rPr>
              <a:t>č</a:t>
            </a:r>
            <a:r>
              <a:rPr sz="1200" spc="-220" dirty="0">
                <a:solidFill>
                  <a:srgbClr val="F29100"/>
                </a:solidFill>
                <a:latin typeface="Arial MT"/>
                <a:cs typeface="Arial MT"/>
              </a:rPr>
              <a:t>n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i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r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egle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d 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in 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 s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r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m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injanje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!!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906084" y="3573017"/>
            <a:ext cx="2566670" cy="1967230"/>
          </a:xfrm>
          <a:custGeom>
            <a:avLst/>
            <a:gdLst/>
            <a:ahLst/>
            <a:cxnLst/>
            <a:rect l="l" t="t" r="r" b="b"/>
            <a:pathLst>
              <a:path w="2566670" h="1967229">
                <a:moveTo>
                  <a:pt x="1271460" y="64681"/>
                </a:moveTo>
                <a:lnTo>
                  <a:pt x="1265351" y="58572"/>
                </a:lnTo>
                <a:lnTo>
                  <a:pt x="6108" y="58572"/>
                </a:lnTo>
                <a:lnTo>
                  <a:pt x="0" y="64681"/>
                </a:lnTo>
                <a:lnTo>
                  <a:pt x="0" y="72212"/>
                </a:lnTo>
                <a:lnTo>
                  <a:pt x="0" y="1960778"/>
                </a:lnTo>
                <a:lnTo>
                  <a:pt x="6108" y="1966887"/>
                </a:lnTo>
                <a:lnTo>
                  <a:pt x="1265351" y="1966887"/>
                </a:lnTo>
                <a:lnTo>
                  <a:pt x="1271460" y="1960778"/>
                </a:lnTo>
                <a:lnTo>
                  <a:pt x="1271460" y="64681"/>
                </a:lnTo>
                <a:close/>
              </a:path>
              <a:path w="2566670" h="1967229">
                <a:moveTo>
                  <a:pt x="2566505" y="6045"/>
                </a:moveTo>
                <a:lnTo>
                  <a:pt x="2560472" y="0"/>
                </a:lnTo>
                <a:lnTo>
                  <a:pt x="1315999" y="0"/>
                </a:lnTo>
                <a:lnTo>
                  <a:pt x="1309954" y="6045"/>
                </a:lnTo>
                <a:lnTo>
                  <a:pt x="1309954" y="13487"/>
                </a:lnTo>
                <a:lnTo>
                  <a:pt x="1309954" y="1960841"/>
                </a:lnTo>
                <a:lnTo>
                  <a:pt x="1315999" y="1966887"/>
                </a:lnTo>
                <a:lnTo>
                  <a:pt x="2560472" y="1966887"/>
                </a:lnTo>
                <a:lnTo>
                  <a:pt x="2566505" y="1960841"/>
                </a:lnTo>
                <a:lnTo>
                  <a:pt x="2566505" y="6045"/>
                </a:lnTo>
                <a:close/>
              </a:path>
            </a:pathLst>
          </a:custGeom>
          <a:solidFill>
            <a:srgbClr val="E9F1F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4581432" y="1689197"/>
            <a:ext cx="4295775" cy="3909695"/>
            <a:chOff x="4581432" y="1689197"/>
            <a:chExt cx="4295775" cy="3909695"/>
          </a:xfrm>
        </p:grpSpPr>
        <p:sp>
          <p:nvSpPr>
            <p:cNvPr id="9" name="object 9"/>
            <p:cNvSpPr/>
            <p:nvPr/>
          </p:nvSpPr>
          <p:spPr>
            <a:xfrm>
              <a:off x="7216046" y="3429000"/>
              <a:ext cx="1256665" cy="203200"/>
            </a:xfrm>
            <a:custGeom>
              <a:avLst/>
              <a:gdLst/>
              <a:ahLst/>
              <a:cxnLst/>
              <a:rect l="l" t="t" r="r" b="b"/>
              <a:pathLst>
                <a:path w="1256665" h="203200">
                  <a:moveTo>
                    <a:pt x="0" y="202585"/>
                  </a:moveTo>
                  <a:lnTo>
                    <a:pt x="1256553" y="202585"/>
                  </a:lnTo>
                  <a:lnTo>
                    <a:pt x="1256553" y="0"/>
                  </a:lnTo>
                  <a:lnTo>
                    <a:pt x="0" y="0"/>
                  </a:lnTo>
                  <a:lnTo>
                    <a:pt x="0" y="202585"/>
                  </a:lnTo>
                  <a:close/>
                </a:path>
              </a:pathLst>
            </a:custGeom>
            <a:solidFill>
              <a:srgbClr val="E9F1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56256" y="1689197"/>
              <a:ext cx="1224842" cy="1074657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4587782" y="3631585"/>
              <a:ext cx="4283075" cy="1961514"/>
            </a:xfrm>
            <a:custGeom>
              <a:avLst/>
              <a:gdLst/>
              <a:ahLst/>
              <a:cxnLst/>
              <a:rect l="l" t="t" r="r" b="b"/>
              <a:pathLst>
                <a:path w="4283075" h="1961514">
                  <a:moveTo>
                    <a:pt x="4283036" y="0"/>
                  </a:moveTo>
                  <a:lnTo>
                    <a:pt x="0" y="0"/>
                  </a:lnTo>
                  <a:lnTo>
                    <a:pt x="0" y="1960936"/>
                  </a:lnTo>
                  <a:lnTo>
                    <a:pt x="4283036" y="1960936"/>
                  </a:lnTo>
                  <a:lnTo>
                    <a:pt x="428303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87782" y="3631585"/>
              <a:ext cx="4283075" cy="1961514"/>
            </a:xfrm>
            <a:custGeom>
              <a:avLst/>
              <a:gdLst/>
              <a:ahLst/>
              <a:cxnLst/>
              <a:rect l="l" t="t" r="r" b="b"/>
              <a:pathLst>
                <a:path w="4283075" h="1961514">
                  <a:moveTo>
                    <a:pt x="0" y="0"/>
                  </a:moveTo>
                  <a:lnTo>
                    <a:pt x="4283037" y="0"/>
                  </a:lnTo>
                  <a:lnTo>
                    <a:pt x="4283037" y="1960936"/>
                  </a:lnTo>
                  <a:lnTo>
                    <a:pt x="0" y="1960936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97455" marR="5080" indent="-248539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Kaj</a:t>
            </a:r>
            <a:r>
              <a:rPr spc="-30" dirty="0"/>
              <a:t> </a:t>
            </a:r>
            <a:r>
              <a:rPr spc="-5" dirty="0"/>
              <a:t>pomeni</a:t>
            </a:r>
            <a:r>
              <a:rPr spc="-25" dirty="0"/>
              <a:t> </a:t>
            </a:r>
            <a:r>
              <a:rPr dirty="0"/>
              <a:t>avtomatizacija</a:t>
            </a:r>
            <a:r>
              <a:rPr spc="-25" dirty="0"/>
              <a:t> </a:t>
            </a:r>
            <a:r>
              <a:rPr dirty="0"/>
              <a:t>v </a:t>
            </a:r>
            <a:r>
              <a:rPr spc="-1100" dirty="0"/>
              <a:t> </a:t>
            </a:r>
            <a:r>
              <a:rPr spc="-5" dirty="0"/>
              <a:t>praksi?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661416" y="1661160"/>
            <a:ext cx="7821295" cy="3879215"/>
            <a:chOff x="661416" y="1661160"/>
            <a:chExt cx="7821295" cy="387921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1416" y="1661160"/>
              <a:ext cx="7821168" cy="2060448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671400" y="3631585"/>
              <a:ext cx="1247775" cy="1908810"/>
            </a:xfrm>
            <a:custGeom>
              <a:avLst/>
              <a:gdLst/>
              <a:ahLst/>
              <a:cxnLst/>
              <a:rect l="l" t="t" r="r" b="b"/>
              <a:pathLst>
                <a:path w="1247775" h="1908810">
                  <a:moveTo>
                    <a:pt x="1247399" y="0"/>
                  </a:moveTo>
                  <a:lnTo>
                    <a:pt x="0" y="0"/>
                  </a:lnTo>
                  <a:lnTo>
                    <a:pt x="0" y="1908312"/>
                  </a:lnTo>
                  <a:lnTo>
                    <a:pt x="1247399" y="1908312"/>
                  </a:lnTo>
                  <a:lnTo>
                    <a:pt x="1247399" y="0"/>
                  </a:lnTo>
                  <a:close/>
                </a:path>
              </a:pathLst>
            </a:custGeom>
            <a:solidFill>
              <a:srgbClr val="E9F1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946343" y="5612891"/>
            <a:ext cx="245872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5" dirty="0">
                <a:solidFill>
                  <a:srgbClr val="9C9C9E"/>
                </a:solidFill>
                <a:latin typeface="Georgia"/>
                <a:cs typeface="Georgia"/>
              </a:rPr>
              <a:t>Vir:</a:t>
            </a:r>
            <a:r>
              <a:rPr sz="800" spc="15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25" dirty="0">
                <a:solidFill>
                  <a:srgbClr val="9C9C9E"/>
                </a:solidFill>
                <a:latin typeface="Georgia"/>
                <a:cs typeface="Georgia"/>
              </a:rPr>
              <a:t>Arvio,</a:t>
            </a:r>
            <a:r>
              <a:rPr sz="800" spc="15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35" dirty="0">
                <a:solidFill>
                  <a:srgbClr val="9C9C9E"/>
                </a:solidFill>
                <a:latin typeface="Georgia"/>
                <a:cs typeface="Georgia"/>
              </a:rPr>
              <a:t>Society</a:t>
            </a:r>
            <a:r>
              <a:rPr sz="800" spc="15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20" dirty="0">
                <a:solidFill>
                  <a:srgbClr val="9C9C9E"/>
                </a:solidFill>
                <a:latin typeface="Georgia"/>
                <a:cs typeface="Georgia"/>
              </a:rPr>
              <a:t>of</a:t>
            </a:r>
            <a:r>
              <a:rPr sz="800" spc="15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40" dirty="0">
                <a:solidFill>
                  <a:srgbClr val="9C9C9E"/>
                </a:solidFill>
                <a:latin typeface="Georgia"/>
                <a:cs typeface="Georgia"/>
              </a:rPr>
              <a:t>Automotive</a:t>
            </a:r>
            <a:r>
              <a:rPr sz="800" spc="20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35" dirty="0">
                <a:solidFill>
                  <a:srgbClr val="9C9C9E"/>
                </a:solidFill>
                <a:latin typeface="Georgia"/>
                <a:cs typeface="Georgia"/>
              </a:rPr>
              <a:t>Engineers</a:t>
            </a:r>
            <a:r>
              <a:rPr sz="800" spc="20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5" dirty="0">
                <a:solidFill>
                  <a:srgbClr val="9C9C9E"/>
                </a:solidFill>
                <a:latin typeface="Georgia"/>
                <a:cs typeface="Georgia"/>
              </a:rPr>
              <a:t>(SAE)</a:t>
            </a:r>
            <a:endParaRPr sz="8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3618" y="3843020"/>
            <a:ext cx="85598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635" algn="ct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 MT"/>
                <a:cs typeface="Arial MT"/>
              </a:rPr>
              <a:t>Vse delo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opravljeno </a:t>
            </a:r>
            <a:r>
              <a:rPr sz="1200" dirty="0">
                <a:latin typeface="Arial MT"/>
                <a:cs typeface="Arial MT"/>
              </a:rPr>
              <a:t> r</a:t>
            </a:r>
            <a:r>
              <a:rPr sz="1200" spc="-5" dirty="0">
                <a:latin typeface="Arial MT"/>
                <a:cs typeface="Arial MT"/>
              </a:rPr>
              <a:t>o</a:t>
            </a:r>
            <a:r>
              <a:rPr sz="1200" spc="-390" dirty="0">
                <a:latin typeface="Arial MT"/>
                <a:cs typeface="Arial MT"/>
              </a:rPr>
              <a:t>č</a:t>
            </a:r>
            <a:r>
              <a:rPr sz="1200" spc="-220" dirty="0">
                <a:latin typeface="Arial MT"/>
                <a:cs typeface="Arial MT"/>
              </a:rPr>
              <a:t>n</a:t>
            </a:r>
            <a:r>
              <a:rPr sz="1200" dirty="0">
                <a:latin typeface="Arial MT"/>
                <a:cs typeface="Arial MT"/>
              </a:rPr>
              <a:t>o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- t</a:t>
            </a:r>
            <a:r>
              <a:rPr sz="1200" spc="-5" dirty="0">
                <a:latin typeface="Arial MT"/>
                <a:cs typeface="Arial MT"/>
              </a:rPr>
              <a:t>ud</a:t>
            </a:r>
            <a:r>
              <a:rPr sz="1200" dirty="0">
                <a:latin typeface="Arial MT"/>
                <a:cs typeface="Arial MT"/>
              </a:rPr>
              <a:t>i  </a:t>
            </a:r>
            <a:r>
              <a:rPr sz="1200" spc="-5" dirty="0">
                <a:latin typeface="Arial MT"/>
                <a:cs typeface="Arial MT"/>
              </a:rPr>
              <a:t>zbiranje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podatkov iz </a:t>
            </a:r>
            <a:r>
              <a:rPr sz="1200" dirty="0">
                <a:latin typeface="Arial MT"/>
                <a:cs typeface="Arial MT"/>
              </a:rPr>
              <a:t> r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z</a:t>
            </a:r>
            <a:r>
              <a:rPr sz="1200" spc="-5" dirty="0">
                <a:latin typeface="Arial MT"/>
                <a:cs typeface="Arial MT"/>
              </a:rPr>
              <a:t>li</a:t>
            </a:r>
            <a:r>
              <a:rPr sz="1200" spc="-390" dirty="0">
                <a:latin typeface="Arial MT"/>
                <a:cs typeface="Arial MT"/>
              </a:rPr>
              <a:t>č</a:t>
            </a:r>
            <a:r>
              <a:rPr sz="1200" spc="-220" dirty="0">
                <a:latin typeface="Arial MT"/>
                <a:cs typeface="Arial MT"/>
              </a:rPr>
              <a:t>n</a:t>
            </a:r>
            <a:r>
              <a:rPr sz="1200" spc="-5" dirty="0">
                <a:latin typeface="Arial MT"/>
                <a:cs typeface="Arial MT"/>
              </a:rPr>
              <a:t>i</a:t>
            </a:r>
            <a:r>
              <a:rPr sz="1200" dirty="0">
                <a:latin typeface="Arial MT"/>
                <a:cs typeface="Arial MT"/>
              </a:rPr>
              <a:t>h</a:t>
            </a:r>
            <a:r>
              <a:rPr sz="1200" spc="-5" dirty="0">
                <a:latin typeface="Arial MT"/>
                <a:cs typeface="Arial MT"/>
              </a:rPr>
              <a:t> ba</a:t>
            </a:r>
            <a:r>
              <a:rPr sz="1200" dirty="0">
                <a:latin typeface="Arial MT"/>
                <a:cs typeface="Arial MT"/>
              </a:rPr>
              <a:t>z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974804" y="3631585"/>
            <a:ext cx="1266825" cy="1908810"/>
          </a:xfrm>
          <a:custGeom>
            <a:avLst/>
            <a:gdLst/>
            <a:ahLst/>
            <a:cxnLst/>
            <a:rect l="l" t="t" r="r" b="b"/>
            <a:pathLst>
              <a:path w="1266825" h="1908810">
                <a:moveTo>
                  <a:pt x="1266565" y="0"/>
                </a:moveTo>
                <a:lnTo>
                  <a:pt x="0" y="0"/>
                </a:lnTo>
                <a:lnTo>
                  <a:pt x="0" y="1908310"/>
                </a:lnTo>
                <a:lnTo>
                  <a:pt x="1266565" y="1908310"/>
                </a:lnTo>
                <a:lnTo>
                  <a:pt x="1266565" y="0"/>
                </a:lnTo>
                <a:close/>
              </a:path>
            </a:pathLst>
          </a:custGeom>
          <a:solidFill>
            <a:srgbClr val="E9F1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102468" y="3843020"/>
            <a:ext cx="1024890" cy="57721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R="5080" indent="-635" algn="ctr">
              <a:lnSpc>
                <a:spcPct val="100800"/>
              </a:lnSpc>
              <a:spcBef>
                <a:spcPts val="85"/>
              </a:spcBef>
            </a:pPr>
            <a:r>
              <a:rPr sz="1200" spc="-5" dirty="0">
                <a:latin typeface="Arial MT"/>
                <a:cs typeface="Arial MT"/>
              </a:rPr>
              <a:t>A: iskanje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podatkov po </a:t>
            </a:r>
            <a:r>
              <a:rPr sz="1200" dirty="0">
                <a:latin typeface="Arial MT"/>
                <a:cs typeface="Arial MT"/>
              </a:rPr>
              <a:t> r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z</a:t>
            </a:r>
            <a:r>
              <a:rPr sz="1200" spc="-5" dirty="0">
                <a:latin typeface="Arial MT"/>
                <a:cs typeface="Arial MT"/>
              </a:rPr>
              <a:t>li</a:t>
            </a:r>
            <a:r>
              <a:rPr sz="1200" spc="-390" dirty="0">
                <a:latin typeface="Arial MT"/>
                <a:cs typeface="Arial MT"/>
              </a:rPr>
              <a:t>č</a:t>
            </a:r>
            <a:r>
              <a:rPr sz="1200" spc="-220" dirty="0">
                <a:latin typeface="Arial MT"/>
                <a:cs typeface="Arial MT"/>
              </a:rPr>
              <a:t>n</a:t>
            </a:r>
            <a:r>
              <a:rPr sz="1200" spc="-5" dirty="0">
                <a:latin typeface="Arial MT"/>
                <a:cs typeface="Arial MT"/>
              </a:rPr>
              <a:t>i</a:t>
            </a:r>
            <a:r>
              <a:rPr sz="1200" dirty="0">
                <a:latin typeface="Arial MT"/>
                <a:cs typeface="Arial MT"/>
              </a:rPr>
              <a:t>h</a:t>
            </a:r>
            <a:r>
              <a:rPr sz="1200" spc="-5" dirty="0">
                <a:latin typeface="Arial MT"/>
                <a:cs typeface="Arial MT"/>
              </a:rPr>
              <a:t> ba</a:t>
            </a:r>
            <a:r>
              <a:rPr sz="1200" dirty="0">
                <a:latin typeface="Arial MT"/>
                <a:cs typeface="Arial MT"/>
              </a:rPr>
              <a:t>z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h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281292" y="3631586"/>
            <a:ext cx="1266825" cy="1908810"/>
          </a:xfrm>
          <a:custGeom>
            <a:avLst/>
            <a:gdLst/>
            <a:ahLst/>
            <a:cxnLst/>
            <a:rect l="l" t="t" r="r" b="b"/>
            <a:pathLst>
              <a:path w="1266825" h="1908810">
                <a:moveTo>
                  <a:pt x="1263884" y="0"/>
                </a:moveTo>
                <a:lnTo>
                  <a:pt x="2682" y="0"/>
                </a:lnTo>
                <a:lnTo>
                  <a:pt x="0" y="2683"/>
                </a:lnTo>
                <a:lnTo>
                  <a:pt x="0" y="5991"/>
                </a:lnTo>
                <a:lnTo>
                  <a:pt x="0" y="1905631"/>
                </a:lnTo>
                <a:lnTo>
                  <a:pt x="2682" y="1908313"/>
                </a:lnTo>
                <a:lnTo>
                  <a:pt x="1263884" y="1908313"/>
                </a:lnTo>
                <a:lnTo>
                  <a:pt x="1266567" y="1905631"/>
                </a:lnTo>
                <a:lnTo>
                  <a:pt x="1266567" y="2683"/>
                </a:lnTo>
                <a:lnTo>
                  <a:pt x="1263884" y="0"/>
                </a:lnTo>
                <a:close/>
              </a:path>
            </a:pathLst>
          </a:custGeom>
          <a:solidFill>
            <a:srgbClr val="E9F1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974804" y="3843020"/>
            <a:ext cx="2553335" cy="167132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577340" marR="242570" indent="15875" algn="just">
              <a:lnSpc>
                <a:spcPct val="100800"/>
              </a:lnSpc>
              <a:spcBef>
                <a:spcPts val="85"/>
              </a:spcBef>
            </a:pPr>
            <a:r>
              <a:rPr sz="1200" spc="-5" dirty="0">
                <a:latin typeface="Arial MT"/>
                <a:cs typeface="Arial MT"/>
              </a:rPr>
              <a:t>A: </a:t>
            </a:r>
            <a:r>
              <a:rPr sz="1200" spc="-10" dirty="0">
                <a:latin typeface="Arial MT"/>
                <a:cs typeface="Arial MT"/>
              </a:rPr>
              <a:t>predlog </a:t>
            </a:r>
            <a:r>
              <a:rPr sz="1200" spc="-32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</a:t>
            </a:r>
            <a:r>
              <a:rPr sz="1200" dirty="0">
                <a:latin typeface="Arial MT"/>
                <a:cs typeface="Arial MT"/>
              </a:rPr>
              <a:t>r</a:t>
            </a:r>
            <a:r>
              <a:rPr sz="1200" spc="-5" dirty="0">
                <a:latin typeface="Arial MT"/>
                <a:cs typeface="Arial MT"/>
              </a:rPr>
              <a:t>i</a:t>
            </a:r>
            <a:r>
              <a:rPr sz="1200" dirty="0">
                <a:latin typeface="Arial MT"/>
                <a:cs typeface="Arial MT"/>
              </a:rPr>
              <a:t>m</a:t>
            </a:r>
            <a:r>
              <a:rPr sz="1200" spc="-5" dirty="0">
                <a:latin typeface="Arial MT"/>
                <a:cs typeface="Arial MT"/>
              </a:rPr>
              <a:t>e</a:t>
            </a:r>
            <a:r>
              <a:rPr sz="1200" dirty="0">
                <a:latin typeface="Arial MT"/>
                <a:cs typeface="Arial MT"/>
              </a:rPr>
              <a:t>r</a:t>
            </a:r>
            <a:r>
              <a:rPr sz="1200" spc="-5" dirty="0">
                <a:latin typeface="Arial MT"/>
                <a:cs typeface="Arial MT"/>
              </a:rPr>
              <a:t>lji</a:t>
            </a:r>
            <a:r>
              <a:rPr sz="1200" dirty="0">
                <a:latin typeface="Arial MT"/>
                <a:cs typeface="Arial MT"/>
              </a:rPr>
              <a:t>v</a:t>
            </a:r>
            <a:r>
              <a:rPr sz="1200" spc="-5" dirty="0">
                <a:latin typeface="Arial MT"/>
                <a:cs typeface="Arial MT"/>
              </a:rPr>
              <a:t>i</a:t>
            </a:r>
            <a:r>
              <a:rPr sz="1200" dirty="0">
                <a:latin typeface="Arial MT"/>
                <a:cs typeface="Arial MT"/>
              </a:rPr>
              <a:t>h  </a:t>
            </a:r>
            <a:r>
              <a:rPr sz="1200" spc="-5" dirty="0">
                <a:latin typeface="Arial MT"/>
                <a:cs typeface="Arial MT"/>
              </a:rPr>
              <a:t>transakcij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50">
              <a:latin typeface="Arial MT"/>
              <a:cs typeface="Arial MT"/>
            </a:endParaRPr>
          </a:p>
          <a:p>
            <a:pPr marL="1471930" marR="137160" algn="ctr">
              <a:lnSpc>
                <a:spcPct val="99200"/>
              </a:lnSpc>
            </a:pP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Ro</a:t>
            </a:r>
            <a:r>
              <a:rPr sz="1200" spc="-390" dirty="0">
                <a:solidFill>
                  <a:srgbClr val="F29100"/>
                </a:solidFill>
                <a:latin typeface="Arial MT"/>
                <a:cs typeface="Arial MT"/>
              </a:rPr>
              <a:t>č</a:t>
            </a:r>
            <a:r>
              <a:rPr sz="1200" spc="-220" dirty="0">
                <a:solidFill>
                  <a:srgbClr val="F29100"/>
                </a:solidFill>
                <a:latin typeface="Arial MT"/>
                <a:cs typeface="Arial MT"/>
              </a:rPr>
              <a:t>n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i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r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egle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d 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predlogov in 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 r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o</a:t>
            </a:r>
            <a:r>
              <a:rPr sz="1200" spc="-390" dirty="0">
                <a:solidFill>
                  <a:srgbClr val="F29100"/>
                </a:solidFill>
                <a:latin typeface="Arial MT"/>
                <a:cs typeface="Arial MT"/>
              </a:rPr>
              <a:t>č</a:t>
            </a:r>
            <a:r>
              <a:rPr sz="1200" spc="-220" dirty="0">
                <a:solidFill>
                  <a:srgbClr val="F29100"/>
                </a:solidFill>
                <a:latin typeface="Arial MT"/>
                <a:cs typeface="Arial MT"/>
              </a:rPr>
              <a:t>n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i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i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z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bo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r 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primerljivih 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transakcij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06043" y="3815292"/>
            <a:ext cx="2226310" cy="96583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indent="76835">
              <a:lnSpc>
                <a:spcPts val="1390"/>
              </a:lnSpc>
              <a:spcBef>
                <a:spcPts val="430"/>
              </a:spcBef>
              <a:tabLst>
                <a:tab pos="1450340" algn="l"/>
              </a:tabLst>
            </a:pPr>
            <a:r>
              <a:rPr sz="1200" spc="-5" dirty="0">
                <a:latin typeface="Arial MT"/>
                <a:cs typeface="Arial MT"/>
              </a:rPr>
              <a:t>Hi</a:t>
            </a:r>
            <a:r>
              <a:rPr sz="1200" spc="-10" dirty="0">
                <a:latin typeface="Arial MT"/>
                <a:cs typeface="Arial MT"/>
              </a:rPr>
              <a:t>b</a:t>
            </a:r>
            <a:r>
              <a:rPr sz="1200" dirty="0">
                <a:latin typeface="Arial MT"/>
                <a:cs typeface="Arial MT"/>
              </a:rPr>
              <a:t>r</a:t>
            </a:r>
            <a:r>
              <a:rPr sz="1200" spc="-5" dirty="0">
                <a:latin typeface="Arial MT"/>
                <a:cs typeface="Arial MT"/>
              </a:rPr>
              <a:t>i</a:t>
            </a:r>
            <a:r>
              <a:rPr sz="1200" spc="-10" dirty="0">
                <a:latin typeface="Arial MT"/>
                <a:cs typeface="Arial MT"/>
              </a:rPr>
              <a:t>dn</a:t>
            </a:r>
            <a:r>
              <a:rPr sz="1200" dirty="0">
                <a:latin typeface="Arial MT"/>
                <a:cs typeface="Arial MT"/>
              </a:rPr>
              <a:t>a</a:t>
            </a:r>
            <a:r>
              <a:rPr sz="1200" spc="-70" dirty="0">
                <a:latin typeface="Arial MT"/>
                <a:cs typeface="Arial MT"/>
              </a:rPr>
              <a:t> </a:t>
            </a:r>
            <a:r>
              <a:rPr sz="1200" spc="-90" dirty="0">
                <a:latin typeface="Arial MT"/>
                <a:cs typeface="Arial MT"/>
              </a:rPr>
              <a:t>A</a:t>
            </a:r>
            <a:r>
              <a:rPr sz="1200" spc="-5" dirty="0">
                <a:latin typeface="Arial MT"/>
                <a:cs typeface="Arial MT"/>
              </a:rPr>
              <a:t>V</a:t>
            </a:r>
            <a:r>
              <a:rPr sz="1200" dirty="0">
                <a:latin typeface="Arial MT"/>
                <a:cs typeface="Arial MT"/>
              </a:rPr>
              <a:t>M	</a:t>
            </a:r>
            <a:r>
              <a:rPr sz="1800" spc="-135" baseline="20833" dirty="0">
                <a:latin typeface="Arial MT"/>
                <a:cs typeface="Arial MT"/>
              </a:rPr>
              <a:t>A</a:t>
            </a:r>
            <a:r>
              <a:rPr sz="1800" spc="-7" baseline="20833" dirty="0">
                <a:latin typeface="Arial MT"/>
                <a:cs typeface="Arial MT"/>
              </a:rPr>
              <a:t>V</a:t>
            </a:r>
            <a:r>
              <a:rPr sz="1800" baseline="20833" dirty="0">
                <a:latin typeface="Arial MT"/>
                <a:cs typeface="Arial MT"/>
              </a:rPr>
              <a:t>M </a:t>
            </a:r>
            <a:r>
              <a:rPr sz="1800" spc="-7" baseline="20833" dirty="0">
                <a:latin typeface="Arial MT"/>
                <a:cs typeface="Arial MT"/>
              </a:rPr>
              <a:t>o</a:t>
            </a:r>
            <a:r>
              <a:rPr sz="1800" baseline="20833" dirty="0">
                <a:latin typeface="Arial MT"/>
                <a:cs typeface="Arial MT"/>
              </a:rPr>
              <a:t>c</a:t>
            </a:r>
            <a:r>
              <a:rPr sz="1800" spc="-7" baseline="20833" dirty="0">
                <a:latin typeface="Arial MT"/>
                <a:cs typeface="Arial MT"/>
              </a:rPr>
              <a:t>en</a:t>
            </a:r>
            <a:r>
              <a:rPr sz="1800" baseline="20833" dirty="0">
                <a:latin typeface="Arial MT"/>
                <a:cs typeface="Arial MT"/>
              </a:rPr>
              <a:t>a  </a:t>
            </a:r>
            <a:r>
              <a:rPr sz="1200" spc="-5" dirty="0">
                <a:latin typeface="Arial MT"/>
                <a:cs typeface="Arial MT"/>
              </a:rPr>
              <a:t>ocena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vrednosti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50">
              <a:latin typeface="Arial MT"/>
              <a:cs typeface="Arial MT"/>
            </a:endParaRPr>
          </a:p>
          <a:p>
            <a:pPr marL="244475" marR="1382395" indent="-8890">
              <a:lnSpc>
                <a:spcPct val="105000"/>
              </a:lnSpc>
            </a:pP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Po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tr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di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t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v 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ks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rta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906084" y="3573017"/>
            <a:ext cx="2566670" cy="1967230"/>
          </a:xfrm>
          <a:custGeom>
            <a:avLst/>
            <a:gdLst/>
            <a:ahLst/>
            <a:cxnLst/>
            <a:rect l="l" t="t" r="r" b="b"/>
            <a:pathLst>
              <a:path w="2566670" h="1967229">
                <a:moveTo>
                  <a:pt x="1271460" y="64681"/>
                </a:moveTo>
                <a:lnTo>
                  <a:pt x="1265351" y="58572"/>
                </a:lnTo>
                <a:lnTo>
                  <a:pt x="6108" y="58572"/>
                </a:lnTo>
                <a:lnTo>
                  <a:pt x="0" y="64681"/>
                </a:lnTo>
                <a:lnTo>
                  <a:pt x="0" y="72212"/>
                </a:lnTo>
                <a:lnTo>
                  <a:pt x="0" y="1960778"/>
                </a:lnTo>
                <a:lnTo>
                  <a:pt x="6108" y="1966887"/>
                </a:lnTo>
                <a:lnTo>
                  <a:pt x="1265351" y="1966887"/>
                </a:lnTo>
                <a:lnTo>
                  <a:pt x="1271460" y="1960778"/>
                </a:lnTo>
                <a:lnTo>
                  <a:pt x="1271460" y="64681"/>
                </a:lnTo>
                <a:close/>
              </a:path>
              <a:path w="2566670" h="1967229">
                <a:moveTo>
                  <a:pt x="2566505" y="6045"/>
                </a:moveTo>
                <a:lnTo>
                  <a:pt x="2560472" y="0"/>
                </a:lnTo>
                <a:lnTo>
                  <a:pt x="1315999" y="0"/>
                </a:lnTo>
                <a:lnTo>
                  <a:pt x="1309954" y="6045"/>
                </a:lnTo>
                <a:lnTo>
                  <a:pt x="1309954" y="13487"/>
                </a:lnTo>
                <a:lnTo>
                  <a:pt x="1309954" y="1960841"/>
                </a:lnTo>
                <a:lnTo>
                  <a:pt x="1315999" y="1966887"/>
                </a:lnTo>
                <a:lnTo>
                  <a:pt x="2560472" y="1966887"/>
                </a:lnTo>
                <a:lnTo>
                  <a:pt x="2566505" y="1960841"/>
                </a:lnTo>
                <a:lnTo>
                  <a:pt x="2566505" y="6045"/>
                </a:lnTo>
                <a:close/>
              </a:path>
            </a:pathLst>
          </a:custGeom>
          <a:solidFill>
            <a:srgbClr val="E9F1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596141" y="3631585"/>
            <a:ext cx="1271905" cy="1908810"/>
          </a:xfrm>
          <a:custGeom>
            <a:avLst/>
            <a:gdLst/>
            <a:ahLst/>
            <a:cxnLst/>
            <a:rect l="l" t="t" r="r" b="b"/>
            <a:pathLst>
              <a:path w="1271904" h="1908810">
                <a:moveTo>
                  <a:pt x="1265355" y="0"/>
                </a:moveTo>
                <a:lnTo>
                  <a:pt x="6107" y="0"/>
                </a:lnTo>
                <a:lnTo>
                  <a:pt x="0" y="6108"/>
                </a:lnTo>
                <a:lnTo>
                  <a:pt x="0" y="13643"/>
                </a:lnTo>
                <a:lnTo>
                  <a:pt x="0" y="1902203"/>
                </a:lnTo>
                <a:lnTo>
                  <a:pt x="6107" y="1908312"/>
                </a:lnTo>
                <a:lnTo>
                  <a:pt x="1265355" y="1908312"/>
                </a:lnTo>
                <a:lnTo>
                  <a:pt x="1271463" y="1902203"/>
                </a:lnTo>
                <a:lnTo>
                  <a:pt x="1271463" y="6108"/>
                </a:lnTo>
                <a:lnTo>
                  <a:pt x="1265355" y="0"/>
                </a:lnTo>
                <a:close/>
              </a:path>
            </a:pathLst>
          </a:custGeom>
          <a:solidFill>
            <a:srgbClr val="E9F1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743017" y="3846067"/>
            <a:ext cx="977900" cy="94615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algn="ctr">
              <a:lnSpc>
                <a:spcPct val="100800"/>
              </a:lnSpc>
              <a:spcBef>
                <a:spcPts val="85"/>
              </a:spcBef>
            </a:pPr>
            <a:r>
              <a:rPr sz="1200" spc="-35" dirty="0">
                <a:latin typeface="Arial MT"/>
                <a:cs typeface="Arial MT"/>
              </a:rPr>
              <a:t>AVM</a:t>
            </a:r>
            <a:r>
              <a:rPr sz="1200" spc="-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za</a:t>
            </a:r>
            <a:r>
              <a:rPr sz="1200" spc="-4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nabor </a:t>
            </a:r>
            <a:r>
              <a:rPr sz="1200" spc="-32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primerljivih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transakcij in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90" dirty="0">
                <a:latin typeface="Arial MT"/>
                <a:cs typeface="Arial MT"/>
              </a:rPr>
              <a:t>izračun </a:t>
            </a:r>
            <a:r>
              <a:rPr sz="1200" spc="-8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prilagoditev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46890" y="4928107"/>
            <a:ext cx="969644" cy="58674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 indent="635" algn="ctr">
              <a:lnSpc>
                <a:spcPct val="100800"/>
              </a:lnSpc>
              <a:spcBef>
                <a:spcPts val="160"/>
              </a:spcBef>
            </a:pP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Ro</a:t>
            </a:r>
            <a:r>
              <a:rPr sz="1200" spc="-390" dirty="0">
                <a:solidFill>
                  <a:srgbClr val="F29100"/>
                </a:solidFill>
                <a:latin typeface="Arial MT"/>
                <a:cs typeface="Arial MT"/>
              </a:rPr>
              <a:t>č</a:t>
            </a:r>
            <a:r>
              <a:rPr sz="1200" spc="-220" dirty="0">
                <a:solidFill>
                  <a:srgbClr val="F29100"/>
                </a:solidFill>
                <a:latin typeface="Arial MT"/>
                <a:cs typeface="Arial MT"/>
              </a:rPr>
              <a:t>n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i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r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egle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d 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in 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 s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r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m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injanje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!!</a:t>
            </a:r>
            <a:endParaRPr sz="1200">
              <a:latin typeface="Arial MT"/>
              <a:cs typeface="Arial MT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5896281" y="1689197"/>
            <a:ext cx="2981325" cy="3909695"/>
            <a:chOff x="5896281" y="1689197"/>
            <a:chExt cx="2981325" cy="3909695"/>
          </a:xfrm>
        </p:grpSpPr>
        <p:sp>
          <p:nvSpPr>
            <p:cNvPr id="18" name="object 18"/>
            <p:cNvSpPr/>
            <p:nvPr/>
          </p:nvSpPr>
          <p:spPr>
            <a:xfrm>
              <a:off x="7216046" y="3429000"/>
              <a:ext cx="1256665" cy="203200"/>
            </a:xfrm>
            <a:custGeom>
              <a:avLst/>
              <a:gdLst/>
              <a:ahLst/>
              <a:cxnLst/>
              <a:rect l="l" t="t" r="r" b="b"/>
              <a:pathLst>
                <a:path w="1256665" h="203200">
                  <a:moveTo>
                    <a:pt x="0" y="202585"/>
                  </a:moveTo>
                  <a:lnTo>
                    <a:pt x="1256553" y="202585"/>
                  </a:lnTo>
                  <a:lnTo>
                    <a:pt x="1256553" y="0"/>
                  </a:lnTo>
                  <a:lnTo>
                    <a:pt x="0" y="0"/>
                  </a:lnTo>
                  <a:lnTo>
                    <a:pt x="0" y="202585"/>
                  </a:lnTo>
                  <a:close/>
                </a:path>
              </a:pathLst>
            </a:custGeom>
            <a:solidFill>
              <a:srgbClr val="E9F1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56256" y="1689197"/>
              <a:ext cx="1224842" cy="1074657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5902631" y="3631585"/>
              <a:ext cx="2968625" cy="1961514"/>
            </a:xfrm>
            <a:custGeom>
              <a:avLst/>
              <a:gdLst/>
              <a:ahLst/>
              <a:cxnLst/>
              <a:rect l="l" t="t" r="r" b="b"/>
              <a:pathLst>
                <a:path w="2968625" h="1961514">
                  <a:moveTo>
                    <a:pt x="2968188" y="0"/>
                  </a:moveTo>
                  <a:lnTo>
                    <a:pt x="0" y="0"/>
                  </a:lnTo>
                  <a:lnTo>
                    <a:pt x="0" y="1960936"/>
                  </a:lnTo>
                  <a:lnTo>
                    <a:pt x="2968188" y="1960936"/>
                  </a:lnTo>
                  <a:lnTo>
                    <a:pt x="29681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902631" y="3631585"/>
              <a:ext cx="2968625" cy="1961514"/>
            </a:xfrm>
            <a:custGeom>
              <a:avLst/>
              <a:gdLst/>
              <a:ahLst/>
              <a:cxnLst/>
              <a:rect l="l" t="t" r="r" b="b"/>
              <a:pathLst>
                <a:path w="2968625" h="1961514">
                  <a:moveTo>
                    <a:pt x="0" y="0"/>
                  </a:moveTo>
                  <a:lnTo>
                    <a:pt x="2968188" y="0"/>
                  </a:lnTo>
                  <a:lnTo>
                    <a:pt x="2968188" y="1960936"/>
                  </a:lnTo>
                  <a:lnTo>
                    <a:pt x="0" y="1960936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97455" marR="5080" indent="-248539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Kaj</a:t>
            </a:r>
            <a:r>
              <a:rPr spc="-30" dirty="0"/>
              <a:t> </a:t>
            </a:r>
            <a:r>
              <a:rPr spc="-5" dirty="0"/>
              <a:t>pomeni</a:t>
            </a:r>
            <a:r>
              <a:rPr spc="-25" dirty="0"/>
              <a:t> </a:t>
            </a:r>
            <a:r>
              <a:rPr dirty="0"/>
              <a:t>avtomatizacija</a:t>
            </a:r>
            <a:r>
              <a:rPr spc="-25" dirty="0"/>
              <a:t> </a:t>
            </a:r>
            <a:r>
              <a:rPr dirty="0"/>
              <a:t>v </a:t>
            </a:r>
            <a:r>
              <a:rPr spc="-1100" dirty="0"/>
              <a:t> </a:t>
            </a:r>
            <a:r>
              <a:rPr spc="-5" dirty="0"/>
              <a:t>praksi?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661416" y="1661160"/>
            <a:ext cx="7821295" cy="3879215"/>
            <a:chOff x="661416" y="1661160"/>
            <a:chExt cx="7821295" cy="387921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1416" y="1661160"/>
              <a:ext cx="7821168" cy="2060448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671400" y="3631585"/>
              <a:ext cx="1247775" cy="1908810"/>
            </a:xfrm>
            <a:custGeom>
              <a:avLst/>
              <a:gdLst/>
              <a:ahLst/>
              <a:cxnLst/>
              <a:rect l="l" t="t" r="r" b="b"/>
              <a:pathLst>
                <a:path w="1247775" h="1908810">
                  <a:moveTo>
                    <a:pt x="1247399" y="0"/>
                  </a:moveTo>
                  <a:lnTo>
                    <a:pt x="0" y="0"/>
                  </a:lnTo>
                  <a:lnTo>
                    <a:pt x="0" y="1908312"/>
                  </a:lnTo>
                  <a:lnTo>
                    <a:pt x="1247399" y="1908312"/>
                  </a:lnTo>
                  <a:lnTo>
                    <a:pt x="1247399" y="0"/>
                  </a:lnTo>
                  <a:close/>
                </a:path>
              </a:pathLst>
            </a:custGeom>
            <a:solidFill>
              <a:srgbClr val="E9F1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946343" y="5612891"/>
            <a:ext cx="245872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5" dirty="0">
                <a:solidFill>
                  <a:srgbClr val="9C9C9E"/>
                </a:solidFill>
                <a:latin typeface="Georgia"/>
                <a:cs typeface="Georgia"/>
              </a:rPr>
              <a:t>Vir:</a:t>
            </a:r>
            <a:r>
              <a:rPr sz="800" spc="15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25" dirty="0">
                <a:solidFill>
                  <a:srgbClr val="9C9C9E"/>
                </a:solidFill>
                <a:latin typeface="Georgia"/>
                <a:cs typeface="Georgia"/>
              </a:rPr>
              <a:t>Arvio,</a:t>
            </a:r>
            <a:r>
              <a:rPr sz="800" spc="15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35" dirty="0">
                <a:solidFill>
                  <a:srgbClr val="9C9C9E"/>
                </a:solidFill>
                <a:latin typeface="Georgia"/>
                <a:cs typeface="Georgia"/>
              </a:rPr>
              <a:t>Society</a:t>
            </a:r>
            <a:r>
              <a:rPr sz="800" spc="15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20" dirty="0">
                <a:solidFill>
                  <a:srgbClr val="9C9C9E"/>
                </a:solidFill>
                <a:latin typeface="Georgia"/>
                <a:cs typeface="Georgia"/>
              </a:rPr>
              <a:t>of</a:t>
            </a:r>
            <a:r>
              <a:rPr sz="800" spc="15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40" dirty="0">
                <a:solidFill>
                  <a:srgbClr val="9C9C9E"/>
                </a:solidFill>
                <a:latin typeface="Georgia"/>
                <a:cs typeface="Georgia"/>
              </a:rPr>
              <a:t>Automotive</a:t>
            </a:r>
            <a:r>
              <a:rPr sz="800" spc="20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35" dirty="0">
                <a:solidFill>
                  <a:srgbClr val="9C9C9E"/>
                </a:solidFill>
                <a:latin typeface="Georgia"/>
                <a:cs typeface="Georgia"/>
              </a:rPr>
              <a:t>Engineers</a:t>
            </a:r>
            <a:r>
              <a:rPr sz="800" spc="20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5" dirty="0">
                <a:solidFill>
                  <a:srgbClr val="9C9C9E"/>
                </a:solidFill>
                <a:latin typeface="Georgia"/>
                <a:cs typeface="Georgia"/>
              </a:rPr>
              <a:t>(SAE)</a:t>
            </a:r>
            <a:endParaRPr sz="8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3618" y="3843020"/>
            <a:ext cx="85598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635" algn="ct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 MT"/>
                <a:cs typeface="Arial MT"/>
              </a:rPr>
              <a:t>Vse delo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opravljeno </a:t>
            </a:r>
            <a:r>
              <a:rPr sz="1200" dirty="0">
                <a:latin typeface="Arial MT"/>
                <a:cs typeface="Arial MT"/>
              </a:rPr>
              <a:t> r</a:t>
            </a:r>
            <a:r>
              <a:rPr sz="1200" spc="-5" dirty="0">
                <a:latin typeface="Arial MT"/>
                <a:cs typeface="Arial MT"/>
              </a:rPr>
              <a:t>o</a:t>
            </a:r>
            <a:r>
              <a:rPr sz="1200" spc="-390" dirty="0">
                <a:latin typeface="Arial MT"/>
                <a:cs typeface="Arial MT"/>
              </a:rPr>
              <a:t>č</a:t>
            </a:r>
            <a:r>
              <a:rPr sz="1200" spc="-220" dirty="0">
                <a:latin typeface="Arial MT"/>
                <a:cs typeface="Arial MT"/>
              </a:rPr>
              <a:t>n</a:t>
            </a:r>
            <a:r>
              <a:rPr sz="1200" dirty="0">
                <a:latin typeface="Arial MT"/>
                <a:cs typeface="Arial MT"/>
              </a:rPr>
              <a:t>o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- t</a:t>
            </a:r>
            <a:r>
              <a:rPr sz="1200" spc="-5" dirty="0">
                <a:latin typeface="Arial MT"/>
                <a:cs typeface="Arial MT"/>
              </a:rPr>
              <a:t>ud</a:t>
            </a:r>
            <a:r>
              <a:rPr sz="1200" dirty="0">
                <a:latin typeface="Arial MT"/>
                <a:cs typeface="Arial MT"/>
              </a:rPr>
              <a:t>i  </a:t>
            </a:r>
            <a:r>
              <a:rPr sz="1200" spc="-5" dirty="0">
                <a:latin typeface="Arial MT"/>
                <a:cs typeface="Arial MT"/>
              </a:rPr>
              <a:t>zbiranje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podatkov iz </a:t>
            </a:r>
            <a:r>
              <a:rPr sz="1200" dirty="0">
                <a:latin typeface="Arial MT"/>
                <a:cs typeface="Arial MT"/>
              </a:rPr>
              <a:t> r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z</a:t>
            </a:r>
            <a:r>
              <a:rPr sz="1200" spc="-5" dirty="0">
                <a:latin typeface="Arial MT"/>
                <a:cs typeface="Arial MT"/>
              </a:rPr>
              <a:t>li</a:t>
            </a:r>
            <a:r>
              <a:rPr sz="1200" spc="-390" dirty="0">
                <a:latin typeface="Arial MT"/>
                <a:cs typeface="Arial MT"/>
              </a:rPr>
              <a:t>č</a:t>
            </a:r>
            <a:r>
              <a:rPr sz="1200" spc="-220" dirty="0">
                <a:latin typeface="Arial MT"/>
                <a:cs typeface="Arial MT"/>
              </a:rPr>
              <a:t>n</a:t>
            </a:r>
            <a:r>
              <a:rPr sz="1200" spc="-5" dirty="0">
                <a:latin typeface="Arial MT"/>
                <a:cs typeface="Arial MT"/>
              </a:rPr>
              <a:t>i</a:t>
            </a:r>
            <a:r>
              <a:rPr sz="1200" dirty="0">
                <a:latin typeface="Arial MT"/>
                <a:cs typeface="Arial MT"/>
              </a:rPr>
              <a:t>h</a:t>
            </a:r>
            <a:r>
              <a:rPr sz="1200" spc="-5" dirty="0">
                <a:latin typeface="Arial MT"/>
                <a:cs typeface="Arial MT"/>
              </a:rPr>
              <a:t> ba</a:t>
            </a:r>
            <a:r>
              <a:rPr sz="1200" dirty="0">
                <a:latin typeface="Arial MT"/>
                <a:cs typeface="Arial MT"/>
              </a:rPr>
              <a:t>z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974804" y="3631585"/>
            <a:ext cx="1266825" cy="1908810"/>
          </a:xfrm>
          <a:custGeom>
            <a:avLst/>
            <a:gdLst/>
            <a:ahLst/>
            <a:cxnLst/>
            <a:rect l="l" t="t" r="r" b="b"/>
            <a:pathLst>
              <a:path w="1266825" h="1908810">
                <a:moveTo>
                  <a:pt x="1266565" y="0"/>
                </a:moveTo>
                <a:lnTo>
                  <a:pt x="0" y="0"/>
                </a:lnTo>
                <a:lnTo>
                  <a:pt x="0" y="1908310"/>
                </a:lnTo>
                <a:lnTo>
                  <a:pt x="1266565" y="1908310"/>
                </a:lnTo>
                <a:lnTo>
                  <a:pt x="1266565" y="0"/>
                </a:lnTo>
                <a:close/>
              </a:path>
            </a:pathLst>
          </a:custGeom>
          <a:solidFill>
            <a:srgbClr val="E9F1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102468" y="3843020"/>
            <a:ext cx="1024890" cy="57721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R="5080" indent="-635" algn="ctr">
              <a:lnSpc>
                <a:spcPct val="100800"/>
              </a:lnSpc>
              <a:spcBef>
                <a:spcPts val="85"/>
              </a:spcBef>
            </a:pPr>
            <a:r>
              <a:rPr sz="1200" spc="-5" dirty="0">
                <a:latin typeface="Arial MT"/>
                <a:cs typeface="Arial MT"/>
              </a:rPr>
              <a:t>A: iskanje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podatkov po </a:t>
            </a:r>
            <a:r>
              <a:rPr sz="1200" dirty="0">
                <a:latin typeface="Arial MT"/>
                <a:cs typeface="Arial MT"/>
              </a:rPr>
              <a:t> r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z</a:t>
            </a:r>
            <a:r>
              <a:rPr sz="1200" spc="-5" dirty="0">
                <a:latin typeface="Arial MT"/>
                <a:cs typeface="Arial MT"/>
              </a:rPr>
              <a:t>li</a:t>
            </a:r>
            <a:r>
              <a:rPr sz="1200" spc="-390" dirty="0">
                <a:latin typeface="Arial MT"/>
                <a:cs typeface="Arial MT"/>
              </a:rPr>
              <a:t>č</a:t>
            </a:r>
            <a:r>
              <a:rPr sz="1200" spc="-220" dirty="0">
                <a:latin typeface="Arial MT"/>
                <a:cs typeface="Arial MT"/>
              </a:rPr>
              <a:t>n</a:t>
            </a:r>
            <a:r>
              <a:rPr sz="1200" spc="-5" dirty="0">
                <a:latin typeface="Arial MT"/>
                <a:cs typeface="Arial MT"/>
              </a:rPr>
              <a:t>i</a:t>
            </a:r>
            <a:r>
              <a:rPr sz="1200" dirty="0">
                <a:latin typeface="Arial MT"/>
                <a:cs typeface="Arial MT"/>
              </a:rPr>
              <a:t>h</a:t>
            </a:r>
            <a:r>
              <a:rPr sz="1200" spc="-5" dirty="0">
                <a:latin typeface="Arial MT"/>
                <a:cs typeface="Arial MT"/>
              </a:rPr>
              <a:t> ba</a:t>
            </a:r>
            <a:r>
              <a:rPr sz="1200" dirty="0">
                <a:latin typeface="Arial MT"/>
                <a:cs typeface="Arial MT"/>
              </a:rPr>
              <a:t>z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h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281292" y="3631586"/>
            <a:ext cx="1266825" cy="1908810"/>
          </a:xfrm>
          <a:custGeom>
            <a:avLst/>
            <a:gdLst/>
            <a:ahLst/>
            <a:cxnLst/>
            <a:rect l="l" t="t" r="r" b="b"/>
            <a:pathLst>
              <a:path w="1266825" h="1908810">
                <a:moveTo>
                  <a:pt x="1263884" y="0"/>
                </a:moveTo>
                <a:lnTo>
                  <a:pt x="2682" y="0"/>
                </a:lnTo>
                <a:lnTo>
                  <a:pt x="0" y="2683"/>
                </a:lnTo>
                <a:lnTo>
                  <a:pt x="0" y="5991"/>
                </a:lnTo>
                <a:lnTo>
                  <a:pt x="0" y="1905631"/>
                </a:lnTo>
                <a:lnTo>
                  <a:pt x="2682" y="1908313"/>
                </a:lnTo>
                <a:lnTo>
                  <a:pt x="1263884" y="1908313"/>
                </a:lnTo>
                <a:lnTo>
                  <a:pt x="1266567" y="1905631"/>
                </a:lnTo>
                <a:lnTo>
                  <a:pt x="1266567" y="2683"/>
                </a:lnTo>
                <a:lnTo>
                  <a:pt x="1263884" y="0"/>
                </a:lnTo>
                <a:close/>
              </a:path>
            </a:pathLst>
          </a:custGeom>
          <a:solidFill>
            <a:srgbClr val="E9F1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974804" y="3843020"/>
            <a:ext cx="2553335" cy="167132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577340" marR="242570" indent="15875" algn="just">
              <a:lnSpc>
                <a:spcPct val="100800"/>
              </a:lnSpc>
              <a:spcBef>
                <a:spcPts val="85"/>
              </a:spcBef>
            </a:pPr>
            <a:r>
              <a:rPr sz="1200" spc="-5" dirty="0">
                <a:latin typeface="Arial MT"/>
                <a:cs typeface="Arial MT"/>
              </a:rPr>
              <a:t>A: </a:t>
            </a:r>
            <a:r>
              <a:rPr sz="1200" spc="-10" dirty="0">
                <a:latin typeface="Arial MT"/>
                <a:cs typeface="Arial MT"/>
              </a:rPr>
              <a:t>predlog </a:t>
            </a:r>
            <a:r>
              <a:rPr sz="1200" spc="-32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</a:t>
            </a:r>
            <a:r>
              <a:rPr sz="1200" dirty="0">
                <a:latin typeface="Arial MT"/>
                <a:cs typeface="Arial MT"/>
              </a:rPr>
              <a:t>r</a:t>
            </a:r>
            <a:r>
              <a:rPr sz="1200" spc="-5" dirty="0">
                <a:latin typeface="Arial MT"/>
                <a:cs typeface="Arial MT"/>
              </a:rPr>
              <a:t>i</a:t>
            </a:r>
            <a:r>
              <a:rPr sz="1200" dirty="0">
                <a:latin typeface="Arial MT"/>
                <a:cs typeface="Arial MT"/>
              </a:rPr>
              <a:t>m</a:t>
            </a:r>
            <a:r>
              <a:rPr sz="1200" spc="-5" dirty="0">
                <a:latin typeface="Arial MT"/>
                <a:cs typeface="Arial MT"/>
              </a:rPr>
              <a:t>e</a:t>
            </a:r>
            <a:r>
              <a:rPr sz="1200" dirty="0">
                <a:latin typeface="Arial MT"/>
                <a:cs typeface="Arial MT"/>
              </a:rPr>
              <a:t>r</a:t>
            </a:r>
            <a:r>
              <a:rPr sz="1200" spc="-5" dirty="0">
                <a:latin typeface="Arial MT"/>
                <a:cs typeface="Arial MT"/>
              </a:rPr>
              <a:t>lji</a:t>
            </a:r>
            <a:r>
              <a:rPr sz="1200" dirty="0">
                <a:latin typeface="Arial MT"/>
                <a:cs typeface="Arial MT"/>
              </a:rPr>
              <a:t>v</a:t>
            </a:r>
            <a:r>
              <a:rPr sz="1200" spc="-5" dirty="0">
                <a:latin typeface="Arial MT"/>
                <a:cs typeface="Arial MT"/>
              </a:rPr>
              <a:t>i</a:t>
            </a:r>
            <a:r>
              <a:rPr sz="1200" dirty="0">
                <a:latin typeface="Arial MT"/>
                <a:cs typeface="Arial MT"/>
              </a:rPr>
              <a:t>h  </a:t>
            </a:r>
            <a:r>
              <a:rPr sz="1200" spc="-5" dirty="0">
                <a:latin typeface="Arial MT"/>
                <a:cs typeface="Arial MT"/>
              </a:rPr>
              <a:t>transakcij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50">
              <a:latin typeface="Arial MT"/>
              <a:cs typeface="Arial MT"/>
            </a:endParaRPr>
          </a:p>
          <a:p>
            <a:pPr marL="1471930" marR="137160" algn="ctr">
              <a:lnSpc>
                <a:spcPct val="99200"/>
              </a:lnSpc>
            </a:pP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Ro</a:t>
            </a:r>
            <a:r>
              <a:rPr sz="1200" spc="-390" dirty="0">
                <a:solidFill>
                  <a:srgbClr val="F29100"/>
                </a:solidFill>
                <a:latin typeface="Arial MT"/>
                <a:cs typeface="Arial MT"/>
              </a:rPr>
              <a:t>č</a:t>
            </a:r>
            <a:r>
              <a:rPr sz="1200" spc="-220" dirty="0">
                <a:solidFill>
                  <a:srgbClr val="F29100"/>
                </a:solidFill>
                <a:latin typeface="Arial MT"/>
                <a:cs typeface="Arial MT"/>
              </a:rPr>
              <a:t>n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i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r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egle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d 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predlogov in 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 r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o</a:t>
            </a:r>
            <a:r>
              <a:rPr sz="1200" spc="-390" dirty="0">
                <a:solidFill>
                  <a:srgbClr val="F29100"/>
                </a:solidFill>
                <a:latin typeface="Arial MT"/>
                <a:cs typeface="Arial MT"/>
              </a:rPr>
              <a:t>č</a:t>
            </a:r>
            <a:r>
              <a:rPr sz="1200" spc="-220" dirty="0">
                <a:solidFill>
                  <a:srgbClr val="F29100"/>
                </a:solidFill>
                <a:latin typeface="Arial MT"/>
                <a:cs typeface="Arial MT"/>
              </a:rPr>
              <a:t>n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i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i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z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bo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r 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primerljivih 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transakcij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906092" y="3631585"/>
            <a:ext cx="1271905" cy="1908810"/>
          </a:xfrm>
          <a:custGeom>
            <a:avLst/>
            <a:gdLst/>
            <a:ahLst/>
            <a:cxnLst/>
            <a:rect l="l" t="t" r="r" b="b"/>
            <a:pathLst>
              <a:path w="1271904" h="1908810">
                <a:moveTo>
                  <a:pt x="1265354" y="0"/>
                </a:moveTo>
                <a:lnTo>
                  <a:pt x="6108" y="0"/>
                </a:lnTo>
                <a:lnTo>
                  <a:pt x="0" y="6108"/>
                </a:lnTo>
                <a:lnTo>
                  <a:pt x="0" y="13642"/>
                </a:lnTo>
                <a:lnTo>
                  <a:pt x="0" y="1902202"/>
                </a:lnTo>
                <a:lnTo>
                  <a:pt x="6108" y="1908310"/>
                </a:lnTo>
                <a:lnTo>
                  <a:pt x="1265354" y="1908310"/>
                </a:lnTo>
                <a:lnTo>
                  <a:pt x="1271463" y="1902202"/>
                </a:lnTo>
                <a:lnTo>
                  <a:pt x="1271463" y="6108"/>
                </a:lnTo>
                <a:lnTo>
                  <a:pt x="1265354" y="0"/>
                </a:lnTo>
                <a:close/>
              </a:path>
            </a:pathLst>
          </a:custGeom>
          <a:solidFill>
            <a:srgbClr val="E9F1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993343" y="3846067"/>
            <a:ext cx="1097915" cy="38544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indent="76835">
              <a:lnSpc>
                <a:spcPts val="1390"/>
              </a:lnSpc>
              <a:spcBef>
                <a:spcPts val="185"/>
              </a:spcBef>
            </a:pPr>
            <a:r>
              <a:rPr sz="1200" spc="-5" dirty="0">
                <a:latin typeface="Arial MT"/>
                <a:cs typeface="Arial MT"/>
              </a:rPr>
              <a:t>Hi</a:t>
            </a:r>
            <a:r>
              <a:rPr sz="1200" spc="-10" dirty="0">
                <a:latin typeface="Arial MT"/>
                <a:cs typeface="Arial MT"/>
              </a:rPr>
              <a:t>b</a:t>
            </a:r>
            <a:r>
              <a:rPr sz="1200" dirty="0">
                <a:latin typeface="Arial MT"/>
                <a:cs typeface="Arial MT"/>
              </a:rPr>
              <a:t>r</a:t>
            </a:r>
            <a:r>
              <a:rPr sz="1200" spc="-5" dirty="0">
                <a:latin typeface="Arial MT"/>
                <a:cs typeface="Arial MT"/>
              </a:rPr>
              <a:t>i</a:t>
            </a:r>
            <a:r>
              <a:rPr sz="1200" spc="-10" dirty="0">
                <a:latin typeface="Arial MT"/>
                <a:cs typeface="Arial MT"/>
              </a:rPr>
              <a:t>dn</a:t>
            </a:r>
            <a:r>
              <a:rPr sz="1200" dirty="0">
                <a:latin typeface="Arial MT"/>
                <a:cs typeface="Arial MT"/>
              </a:rPr>
              <a:t>a</a:t>
            </a:r>
            <a:r>
              <a:rPr sz="1200" spc="-70" dirty="0">
                <a:latin typeface="Arial MT"/>
                <a:cs typeface="Arial MT"/>
              </a:rPr>
              <a:t> </a:t>
            </a:r>
            <a:r>
              <a:rPr sz="1200" spc="-90" dirty="0">
                <a:latin typeface="Arial MT"/>
                <a:cs typeface="Arial MT"/>
              </a:rPr>
              <a:t>A</a:t>
            </a:r>
            <a:r>
              <a:rPr sz="1200" spc="-5" dirty="0">
                <a:latin typeface="Arial MT"/>
                <a:cs typeface="Arial MT"/>
              </a:rPr>
              <a:t>V</a:t>
            </a:r>
            <a:r>
              <a:rPr sz="1200" dirty="0">
                <a:latin typeface="Arial MT"/>
                <a:cs typeface="Arial MT"/>
              </a:rPr>
              <a:t>M  </a:t>
            </a:r>
            <a:r>
              <a:rPr sz="1200" spc="-5" dirty="0">
                <a:latin typeface="Arial MT"/>
                <a:cs typeface="Arial MT"/>
              </a:rPr>
              <a:t>ocena</a:t>
            </a:r>
            <a:r>
              <a:rPr sz="1200" spc="-7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vrednosti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29119" y="4391659"/>
            <a:ext cx="626110" cy="40068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20955" marR="5080" indent="-8890">
              <a:lnSpc>
                <a:spcPct val="105000"/>
              </a:lnSpc>
              <a:spcBef>
                <a:spcPts val="25"/>
              </a:spcBef>
            </a:pP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Po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tr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di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t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v 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ks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rta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216047" y="3573015"/>
            <a:ext cx="1256665" cy="1967230"/>
          </a:xfrm>
          <a:custGeom>
            <a:avLst/>
            <a:gdLst/>
            <a:ahLst/>
            <a:cxnLst/>
            <a:rect l="l" t="t" r="r" b="b"/>
            <a:pathLst>
              <a:path w="1256665" h="1967229">
                <a:moveTo>
                  <a:pt x="1250515" y="0"/>
                </a:moveTo>
                <a:lnTo>
                  <a:pt x="6036" y="0"/>
                </a:lnTo>
                <a:lnTo>
                  <a:pt x="0" y="6036"/>
                </a:lnTo>
                <a:lnTo>
                  <a:pt x="0" y="13483"/>
                </a:lnTo>
                <a:lnTo>
                  <a:pt x="0" y="1960843"/>
                </a:lnTo>
                <a:lnTo>
                  <a:pt x="6036" y="1966879"/>
                </a:lnTo>
                <a:lnTo>
                  <a:pt x="1250515" y="1966879"/>
                </a:lnTo>
                <a:lnTo>
                  <a:pt x="1256551" y="1960843"/>
                </a:lnTo>
                <a:lnTo>
                  <a:pt x="1256551" y="6036"/>
                </a:lnTo>
                <a:lnTo>
                  <a:pt x="1250515" y="0"/>
                </a:lnTo>
                <a:close/>
              </a:path>
            </a:pathLst>
          </a:custGeom>
          <a:solidFill>
            <a:srgbClr val="E9F1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7457068" y="3815292"/>
            <a:ext cx="775335" cy="170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25"/>
              </a:lnSpc>
            </a:pPr>
            <a:r>
              <a:rPr sz="1200" spc="-90" dirty="0">
                <a:latin typeface="Arial MT"/>
                <a:cs typeface="Arial MT"/>
              </a:rPr>
              <a:t>A</a:t>
            </a:r>
            <a:r>
              <a:rPr sz="1200" spc="-5" dirty="0">
                <a:latin typeface="Arial MT"/>
                <a:cs typeface="Arial MT"/>
              </a:rPr>
              <a:t>V</a:t>
            </a:r>
            <a:r>
              <a:rPr sz="1200" dirty="0">
                <a:latin typeface="Arial MT"/>
                <a:cs typeface="Arial MT"/>
              </a:rPr>
              <a:t>M </a:t>
            </a:r>
            <a:r>
              <a:rPr sz="1200" spc="-5" dirty="0">
                <a:latin typeface="Arial MT"/>
                <a:cs typeface="Arial MT"/>
              </a:rPr>
              <a:t>o</a:t>
            </a:r>
            <a:r>
              <a:rPr sz="1200" dirty="0">
                <a:latin typeface="Arial MT"/>
                <a:cs typeface="Arial MT"/>
              </a:rPr>
              <a:t>c</a:t>
            </a:r>
            <a:r>
              <a:rPr sz="1200" spc="-5" dirty="0">
                <a:latin typeface="Arial MT"/>
                <a:cs typeface="Arial MT"/>
              </a:rPr>
              <a:t>en</a:t>
            </a:r>
            <a:r>
              <a:rPr sz="1200" dirty="0">
                <a:latin typeface="Arial MT"/>
                <a:cs typeface="Arial MT"/>
              </a:rPr>
              <a:t>a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96141" y="3631585"/>
            <a:ext cx="1271905" cy="1908810"/>
          </a:xfrm>
          <a:custGeom>
            <a:avLst/>
            <a:gdLst/>
            <a:ahLst/>
            <a:cxnLst/>
            <a:rect l="l" t="t" r="r" b="b"/>
            <a:pathLst>
              <a:path w="1271904" h="1908810">
                <a:moveTo>
                  <a:pt x="1265355" y="0"/>
                </a:moveTo>
                <a:lnTo>
                  <a:pt x="6107" y="0"/>
                </a:lnTo>
                <a:lnTo>
                  <a:pt x="0" y="6108"/>
                </a:lnTo>
                <a:lnTo>
                  <a:pt x="0" y="13643"/>
                </a:lnTo>
                <a:lnTo>
                  <a:pt x="0" y="1902203"/>
                </a:lnTo>
                <a:lnTo>
                  <a:pt x="6107" y="1908312"/>
                </a:lnTo>
                <a:lnTo>
                  <a:pt x="1265355" y="1908312"/>
                </a:lnTo>
                <a:lnTo>
                  <a:pt x="1271463" y="1902203"/>
                </a:lnTo>
                <a:lnTo>
                  <a:pt x="1271463" y="6108"/>
                </a:lnTo>
                <a:lnTo>
                  <a:pt x="1265355" y="0"/>
                </a:lnTo>
                <a:close/>
              </a:path>
            </a:pathLst>
          </a:custGeom>
          <a:solidFill>
            <a:srgbClr val="E9F1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743017" y="3846067"/>
            <a:ext cx="977900" cy="94615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algn="ctr">
              <a:lnSpc>
                <a:spcPct val="100800"/>
              </a:lnSpc>
              <a:spcBef>
                <a:spcPts val="85"/>
              </a:spcBef>
            </a:pPr>
            <a:r>
              <a:rPr sz="1200" spc="-35" dirty="0">
                <a:latin typeface="Arial MT"/>
                <a:cs typeface="Arial MT"/>
              </a:rPr>
              <a:t>AVM</a:t>
            </a:r>
            <a:r>
              <a:rPr sz="1200" spc="-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za</a:t>
            </a:r>
            <a:r>
              <a:rPr sz="1200" spc="-4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nabor </a:t>
            </a:r>
            <a:r>
              <a:rPr sz="1200" spc="-32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primerljivih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transakcij in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90" dirty="0">
                <a:latin typeface="Arial MT"/>
                <a:cs typeface="Arial MT"/>
              </a:rPr>
              <a:t>izračun </a:t>
            </a:r>
            <a:r>
              <a:rPr sz="1200" spc="-8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prilagoditev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746890" y="4928107"/>
            <a:ext cx="969644" cy="58674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 indent="635" algn="ctr">
              <a:lnSpc>
                <a:spcPct val="100800"/>
              </a:lnSpc>
              <a:spcBef>
                <a:spcPts val="160"/>
              </a:spcBef>
            </a:pP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Ro</a:t>
            </a:r>
            <a:r>
              <a:rPr sz="1200" spc="-390" dirty="0">
                <a:solidFill>
                  <a:srgbClr val="F29100"/>
                </a:solidFill>
                <a:latin typeface="Arial MT"/>
                <a:cs typeface="Arial MT"/>
              </a:rPr>
              <a:t>č</a:t>
            </a:r>
            <a:r>
              <a:rPr sz="1200" spc="-220" dirty="0">
                <a:solidFill>
                  <a:srgbClr val="F29100"/>
                </a:solidFill>
                <a:latin typeface="Arial MT"/>
                <a:cs typeface="Arial MT"/>
              </a:rPr>
              <a:t>n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i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r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egle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d 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in 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 s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r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m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injanje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!!</a:t>
            </a:r>
            <a:endParaRPr sz="1200">
              <a:latin typeface="Arial MT"/>
              <a:cs typeface="Arial MT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7171204" y="1689197"/>
            <a:ext cx="1706245" cy="3909695"/>
            <a:chOff x="7171204" y="1689197"/>
            <a:chExt cx="1706245" cy="3909695"/>
          </a:xfrm>
        </p:grpSpPr>
        <p:sp>
          <p:nvSpPr>
            <p:cNvPr id="21" name="object 21"/>
            <p:cNvSpPr/>
            <p:nvPr/>
          </p:nvSpPr>
          <p:spPr>
            <a:xfrm>
              <a:off x="7216046" y="3429000"/>
              <a:ext cx="1256665" cy="203200"/>
            </a:xfrm>
            <a:custGeom>
              <a:avLst/>
              <a:gdLst/>
              <a:ahLst/>
              <a:cxnLst/>
              <a:rect l="l" t="t" r="r" b="b"/>
              <a:pathLst>
                <a:path w="1256665" h="203200">
                  <a:moveTo>
                    <a:pt x="0" y="202585"/>
                  </a:moveTo>
                  <a:lnTo>
                    <a:pt x="1256553" y="202585"/>
                  </a:lnTo>
                  <a:lnTo>
                    <a:pt x="1256553" y="0"/>
                  </a:lnTo>
                  <a:lnTo>
                    <a:pt x="0" y="0"/>
                  </a:lnTo>
                  <a:lnTo>
                    <a:pt x="0" y="202585"/>
                  </a:lnTo>
                  <a:close/>
                </a:path>
              </a:pathLst>
            </a:custGeom>
            <a:solidFill>
              <a:srgbClr val="E9F1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56256" y="1689197"/>
              <a:ext cx="1224842" cy="1074657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7177554" y="3631585"/>
              <a:ext cx="1693545" cy="1961514"/>
            </a:xfrm>
            <a:custGeom>
              <a:avLst/>
              <a:gdLst/>
              <a:ahLst/>
              <a:cxnLst/>
              <a:rect l="l" t="t" r="r" b="b"/>
              <a:pathLst>
                <a:path w="1693545" h="1961514">
                  <a:moveTo>
                    <a:pt x="1693263" y="0"/>
                  </a:moveTo>
                  <a:lnTo>
                    <a:pt x="0" y="0"/>
                  </a:lnTo>
                  <a:lnTo>
                    <a:pt x="0" y="1960936"/>
                  </a:lnTo>
                  <a:lnTo>
                    <a:pt x="1693263" y="1960936"/>
                  </a:lnTo>
                  <a:lnTo>
                    <a:pt x="169326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177554" y="3631585"/>
              <a:ext cx="1693545" cy="1961514"/>
            </a:xfrm>
            <a:custGeom>
              <a:avLst/>
              <a:gdLst/>
              <a:ahLst/>
              <a:cxnLst/>
              <a:rect l="l" t="t" r="r" b="b"/>
              <a:pathLst>
                <a:path w="1693545" h="1961514">
                  <a:moveTo>
                    <a:pt x="0" y="0"/>
                  </a:moveTo>
                  <a:lnTo>
                    <a:pt x="1693263" y="0"/>
                  </a:lnTo>
                  <a:lnTo>
                    <a:pt x="1693263" y="1960936"/>
                  </a:lnTo>
                  <a:lnTo>
                    <a:pt x="0" y="1960936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97455" marR="5080" indent="-248539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Kaj</a:t>
            </a:r>
            <a:r>
              <a:rPr spc="-30" dirty="0"/>
              <a:t> </a:t>
            </a:r>
            <a:r>
              <a:rPr spc="-5" dirty="0"/>
              <a:t>pomeni</a:t>
            </a:r>
            <a:r>
              <a:rPr spc="-25" dirty="0"/>
              <a:t> </a:t>
            </a:r>
            <a:r>
              <a:rPr dirty="0"/>
              <a:t>avtomatizacija</a:t>
            </a:r>
            <a:r>
              <a:rPr spc="-25" dirty="0"/>
              <a:t> </a:t>
            </a:r>
            <a:r>
              <a:rPr dirty="0"/>
              <a:t>v </a:t>
            </a:r>
            <a:r>
              <a:rPr spc="-1100" dirty="0"/>
              <a:t> </a:t>
            </a:r>
            <a:r>
              <a:rPr spc="-5" dirty="0"/>
              <a:t>praksi?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661416" y="1661160"/>
            <a:ext cx="7821295" cy="3879215"/>
            <a:chOff x="661416" y="1661160"/>
            <a:chExt cx="7821295" cy="387921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1416" y="1661160"/>
              <a:ext cx="7821168" cy="2060448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671400" y="3631585"/>
              <a:ext cx="1247775" cy="1908810"/>
            </a:xfrm>
            <a:custGeom>
              <a:avLst/>
              <a:gdLst/>
              <a:ahLst/>
              <a:cxnLst/>
              <a:rect l="l" t="t" r="r" b="b"/>
              <a:pathLst>
                <a:path w="1247775" h="1908810">
                  <a:moveTo>
                    <a:pt x="1247399" y="0"/>
                  </a:moveTo>
                  <a:lnTo>
                    <a:pt x="0" y="0"/>
                  </a:lnTo>
                  <a:lnTo>
                    <a:pt x="0" y="1908312"/>
                  </a:lnTo>
                  <a:lnTo>
                    <a:pt x="1247399" y="1908312"/>
                  </a:lnTo>
                  <a:lnTo>
                    <a:pt x="1247399" y="0"/>
                  </a:lnTo>
                  <a:close/>
                </a:path>
              </a:pathLst>
            </a:custGeom>
            <a:solidFill>
              <a:srgbClr val="E9F1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946343" y="5612891"/>
            <a:ext cx="245872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5" dirty="0">
                <a:solidFill>
                  <a:srgbClr val="9C9C9E"/>
                </a:solidFill>
                <a:latin typeface="Georgia"/>
                <a:cs typeface="Georgia"/>
              </a:rPr>
              <a:t>Vir:</a:t>
            </a:r>
            <a:r>
              <a:rPr sz="800" spc="15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25" dirty="0">
                <a:solidFill>
                  <a:srgbClr val="9C9C9E"/>
                </a:solidFill>
                <a:latin typeface="Georgia"/>
                <a:cs typeface="Georgia"/>
              </a:rPr>
              <a:t>Arvio,</a:t>
            </a:r>
            <a:r>
              <a:rPr sz="800" spc="15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35" dirty="0">
                <a:solidFill>
                  <a:srgbClr val="9C9C9E"/>
                </a:solidFill>
                <a:latin typeface="Georgia"/>
                <a:cs typeface="Georgia"/>
              </a:rPr>
              <a:t>Society</a:t>
            </a:r>
            <a:r>
              <a:rPr sz="800" spc="15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20" dirty="0">
                <a:solidFill>
                  <a:srgbClr val="9C9C9E"/>
                </a:solidFill>
                <a:latin typeface="Georgia"/>
                <a:cs typeface="Georgia"/>
              </a:rPr>
              <a:t>of</a:t>
            </a:r>
            <a:r>
              <a:rPr sz="800" spc="15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40" dirty="0">
                <a:solidFill>
                  <a:srgbClr val="9C9C9E"/>
                </a:solidFill>
                <a:latin typeface="Georgia"/>
                <a:cs typeface="Georgia"/>
              </a:rPr>
              <a:t>Automotive</a:t>
            </a:r>
            <a:r>
              <a:rPr sz="800" spc="20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35" dirty="0">
                <a:solidFill>
                  <a:srgbClr val="9C9C9E"/>
                </a:solidFill>
                <a:latin typeface="Georgia"/>
                <a:cs typeface="Georgia"/>
              </a:rPr>
              <a:t>Engineers</a:t>
            </a:r>
            <a:r>
              <a:rPr sz="800" spc="20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5" dirty="0">
                <a:solidFill>
                  <a:srgbClr val="9C9C9E"/>
                </a:solidFill>
                <a:latin typeface="Georgia"/>
                <a:cs typeface="Georgia"/>
              </a:rPr>
              <a:t>(SAE)</a:t>
            </a:r>
            <a:endParaRPr sz="8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3618" y="3843020"/>
            <a:ext cx="85598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635" algn="ct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 MT"/>
                <a:cs typeface="Arial MT"/>
              </a:rPr>
              <a:t>Vse delo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opravljeno </a:t>
            </a:r>
            <a:r>
              <a:rPr sz="1200" dirty="0">
                <a:latin typeface="Arial MT"/>
                <a:cs typeface="Arial MT"/>
              </a:rPr>
              <a:t> r</a:t>
            </a:r>
            <a:r>
              <a:rPr sz="1200" spc="-5" dirty="0">
                <a:latin typeface="Arial MT"/>
                <a:cs typeface="Arial MT"/>
              </a:rPr>
              <a:t>o</a:t>
            </a:r>
            <a:r>
              <a:rPr sz="1200" spc="-390" dirty="0">
                <a:latin typeface="Arial MT"/>
                <a:cs typeface="Arial MT"/>
              </a:rPr>
              <a:t>č</a:t>
            </a:r>
            <a:r>
              <a:rPr sz="1200" spc="-220" dirty="0">
                <a:latin typeface="Arial MT"/>
                <a:cs typeface="Arial MT"/>
              </a:rPr>
              <a:t>n</a:t>
            </a:r>
            <a:r>
              <a:rPr sz="1200" dirty="0">
                <a:latin typeface="Arial MT"/>
                <a:cs typeface="Arial MT"/>
              </a:rPr>
              <a:t>o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- t</a:t>
            </a:r>
            <a:r>
              <a:rPr sz="1200" spc="-5" dirty="0">
                <a:latin typeface="Arial MT"/>
                <a:cs typeface="Arial MT"/>
              </a:rPr>
              <a:t>ud</a:t>
            </a:r>
            <a:r>
              <a:rPr sz="1200" dirty="0">
                <a:latin typeface="Arial MT"/>
                <a:cs typeface="Arial MT"/>
              </a:rPr>
              <a:t>i  </a:t>
            </a:r>
            <a:r>
              <a:rPr sz="1200" spc="-5" dirty="0">
                <a:latin typeface="Arial MT"/>
                <a:cs typeface="Arial MT"/>
              </a:rPr>
              <a:t>zbiranje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podatkov iz </a:t>
            </a:r>
            <a:r>
              <a:rPr sz="1200" dirty="0">
                <a:latin typeface="Arial MT"/>
                <a:cs typeface="Arial MT"/>
              </a:rPr>
              <a:t> r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z</a:t>
            </a:r>
            <a:r>
              <a:rPr sz="1200" spc="-5" dirty="0">
                <a:latin typeface="Arial MT"/>
                <a:cs typeface="Arial MT"/>
              </a:rPr>
              <a:t>li</a:t>
            </a:r>
            <a:r>
              <a:rPr sz="1200" spc="-390" dirty="0">
                <a:latin typeface="Arial MT"/>
                <a:cs typeface="Arial MT"/>
              </a:rPr>
              <a:t>č</a:t>
            </a:r>
            <a:r>
              <a:rPr sz="1200" spc="-220" dirty="0">
                <a:latin typeface="Arial MT"/>
                <a:cs typeface="Arial MT"/>
              </a:rPr>
              <a:t>n</a:t>
            </a:r>
            <a:r>
              <a:rPr sz="1200" spc="-5" dirty="0">
                <a:latin typeface="Arial MT"/>
                <a:cs typeface="Arial MT"/>
              </a:rPr>
              <a:t>i</a:t>
            </a:r>
            <a:r>
              <a:rPr sz="1200" dirty="0">
                <a:latin typeface="Arial MT"/>
                <a:cs typeface="Arial MT"/>
              </a:rPr>
              <a:t>h</a:t>
            </a:r>
            <a:r>
              <a:rPr sz="1200" spc="-5" dirty="0">
                <a:latin typeface="Arial MT"/>
                <a:cs typeface="Arial MT"/>
              </a:rPr>
              <a:t> ba</a:t>
            </a:r>
            <a:r>
              <a:rPr sz="1200" dirty="0">
                <a:latin typeface="Arial MT"/>
                <a:cs typeface="Arial MT"/>
              </a:rPr>
              <a:t>z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974804" y="3631585"/>
            <a:ext cx="1266825" cy="1908810"/>
          </a:xfrm>
          <a:custGeom>
            <a:avLst/>
            <a:gdLst/>
            <a:ahLst/>
            <a:cxnLst/>
            <a:rect l="l" t="t" r="r" b="b"/>
            <a:pathLst>
              <a:path w="1266825" h="1908810">
                <a:moveTo>
                  <a:pt x="1266565" y="0"/>
                </a:moveTo>
                <a:lnTo>
                  <a:pt x="0" y="0"/>
                </a:lnTo>
                <a:lnTo>
                  <a:pt x="0" y="1908310"/>
                </a:lnTo>
                <a:lnTo>
                  <a:pt x="1266565" y="1908310"/>
                </a:lnTo>
                <a:lnTo>
                  <a:pt x="1266565" y="0"/>
                </a:lnTo>
                <a:close/>
              </a:path>
            </a:pathLst>
          </a:custGeom>
          <a:solidFill>
            <a:srgbClr val="E9F1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102468" y="3843020"/>
            <a:ext cx="1024890" cy="57721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R="5080" indent="-635" algn="ctr">
              <a:lnSpc>
                <a:spcPct val="100800"/>
              </a:lnSpc>
              <a:spcBef>
                <a:spcPts val="85"/>
              </a:spcBef>
            </a:pPr>
            <a:r>
              <a:rPr sz="1200" spc="-5" dirty="0">
                <a:latin typeface="Arial MT"/>
                <a:cs typeface="Arial MT"/>
              </a:rPr>
              <a:t>A: iskanje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podatkov po </a:t>
            </a:r>
            <a:r>
              <a:rPr sz="1200" dirty="0">
                <a:latin typeface="Arial MT"/>
                <a:cs typeface="Arial MT"/>
              </a:rPr>
              <a:t> r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z</a:t>
            </a:r>
            <a:r>
              <a:rPr sz="1200" spc="-5" dirty="0">
                <a:latin typeface="Arial MT"/>
                <a:cs typeface="Arial MT"/>
              </a:rPr>
              <a:t>li</a:t>
            </a:r>
            <a:r>
              <a:rPr sz="1200" spc="-390" dirty="0">
                <a:latin typeface="Arial MT"/>
                <a:cs typeface="Arial MT"/>
              </a:rPr>
              <a:t>č</a:t>
            </a:r>
            <a:r>
              <a:rPr sz="1200" spc="-220" dirty="0">
                <a:latin typeface="Arial MT"/>
                <a:cs typeface="Arial MT"/>
              </a:rPr>
              <a:t>n</a:t>
            </a:r>
            <a:r>
              <a:rPr sz="1200" spc="-5" dirty="0">
                <a:latin typeface="Arial MT"/>
                <a:cs typeface="Arial MT"/>
              </a:rPr>
              <a:t>i</a:t>
            </a:r>
            <a:r>
              <a:rPr sz="1200" dirty="0">
                <a:latin typeface="Arial MT"/>
                <a:cs typeface="Arial MT"/>
              </a:rPr>
              <a:t>h</a:t>
            </a:r>
            <a:r>
              <a:rPr sz="1200" spc="-5" dirty="0">
                <a:latin typeface="Arial MT"/>
                <a:cs typeface="Arial MT"/>
              </a:rPr>
              <a:t> ba</a:t>
            </a:r>
            <a:r>
              <a:rPr sz="1200" dirty="0">
                <a:latin typeface="Arial MT"/>
                <a:cs typeface="Arial MT"/>
              </a:rPr>
              <a:t>z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h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281292" y="3631586"/>
            <a:ext cx="1266825" cy="1908810"/>
          </a:xfrm>
          <a:custGeom>
            <a:avLst/>
            <a:gdLst/>
            <a:ahLst/>
            <a:cxnLst/>
            <a:rect l="l" t="t" r="r" b="b"/>
            <a:pathLst>
              <a:path w="1266825" h="1908810">
                <a:moveTo>
                  <a:pt x="1263884" y="0"/>
                </a:moveTo>
                <a:lnTo>
                  <a:pt x="2682" y="0"/>
                </a:lnTo>
                <a:lnTo>
                  <a:pt x="0" y="2683"/>
                </a:lnTo>
                <a:lnTo>
                  <a:pt x="0" y="5991"/>
                </a:lnTo>
                <a:lnTo>
                  <a:pt x="0" y="1905631"/>
                </a:lnTo>
                <a:lnTo>
                  <a:pt x="2682" y="1908313"/>
                </a:lnTo>
                <a:lnTo>
                  <a:pt x="1263884" y="1908313"/>
                </a:lnTo>
                <a:lnTo>
                  <a:pt x="1266567" y="1905631"/>
                </a:lnTo>
                <a:lnTo>
                  <a:pt x="1266567" y="2683"/>
                </a:lnTo>
                <a:lnTo>
                  <a:pt x="1263884" y="0"/>
                </a:lnTo>
                <a:close/>
              </a:path>
            </a:pathLst>
          </a:custGeom>
          <a:solidFill>
            <a:srgbClr val="E9F1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974804" y="3843020"/>
            <a:ext cx="2553335" cy="167132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577340" marR="242570" indent="15875" algn="just">
              <a:lnSpc>
                <a:spcPct val="100800"/>
              </a:lnSpc>
              <a:spcBef>
                <a:spcPts val="85"/>
              </a:spcBef>
            </a:pPr>
            <a:r>
              <a:rPr sz="1200" spc="-5" dirty="0">
                <a:latin typeface="Arial MT"/>
                <a:cs typeface="Arial MT"/>
              </a:rPr>
              <a:t>A: </a:t>
            </a:r>
            <a:r>
              <a:rPr sz="1200" spc="-10" dirty="0">
                <a:latin typeface="Arial MT"/>
                <a:cs typeface="Arial MT"/>
              </a:rPr>
              <a:t>predlog </a:t>
            </a:r>
            <a:r>
              <a:rPr sz="1200" spc="-32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</a:t>
            </a:r>
            <a:r>
              <a:rPr sz="1200" dirty="0">
                <a:latin typeface="Arial MT"/>
                <a:cs typeface="Arial MT"/>
              </a:rPr>
              <a:t>r</a:t>
            </a:r>
            <a:r>
              <a:rPr sz="1200" spc="-5" dirty="0">
                <a:latin typeface="Arial MT"/>
                <a:cs typeface="Arial MT"/>
              </a:rPr>
              <a:t>i</a:t>
            </a:r>
            <a:r>
              <a:rPr sz="1200" dirty="0">
                <a:latin typeface="Arial MT"/>
                <a:cs typeface="Arial MT"/>
              </a:rPr>
              <a:t>m</a:t>
            </a:r>
            <a:r>
              <a:rPr sz="1200" spc="-5" dirty="0">
                <a:latin typeface="Arial MT"/>
                <a:cs typeface="Arial MT"/>
              </a:rPr>
              <a:t>e</a:t>
            </a:r>
            <a:r>
              <a:rPr sz="1200" dirty="0">
                <a:latin typeface="Arial MT"/>
                <a:cs typeface="Arial MT"/>
              </a:rPr>
              <a:t>r</a:t>
            </a:r>
            <a:r>
              <a:rPr sz="1200" spc="-5" dirty="0">
                <a:latin typeface="Arial MT"/>
                <a:cs typeface="Arial MT"/>
              </a:rPr>
              <a:t>lji</a:t>
            </a:r>
            <a:r>
              <a:rPr sz="1200" dirty="0">
                <a:latin typeface="Arial MT"/>
                <a:cs typeface="Arial MT"/>
              </a:rPr>
              <a:t>v</a:t>
            </a:r>
            <a:r>
              <a:rPr sz="1200" spc="-5" dirty="0">
                <a:latin typeface="Arial MT"/>
                <a:cs typeface="Arial MT"/>
              </a:rPr>
              <a:t>i</a:t>
            </a:r>
            <a:r>
              <a:rPr sz="1200" dirty="0">
                <a:latin typeface="Arial MT"/>
                <a:cs typeface="Arial MT"/>
              </a:rPr>
              <a:t>h  </a:t>
            </a:r>
            <a:r>
              <a:rPr sz="1200" spc="-5" dirty="0">
                <a:latin typeface="Arial MT"/>
                <a:cs typeface="Arial MT"/>
              </a:rPr>
              <a:t>transakcij</a:t>
            </a: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50">
              <a:latin typeface="Arial MT"/>
              <a:cs typeface="Arial MT"/>
            </a:endParaRPr>
          </a:p>
          <a:p>
            <a:pPr marL="1471930" marR="137160" algn="ctr">
              <a:lnSpc>
                <a:spcPct val="99200"/>
              </a:lnSpc>
            </a:pP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Ro</a:t>
            </a:r>
            <a:r>
              <a:rPr sz="1200" spc="-390" dirty="0">
                <a:solidFill>
                  <a:srgbClr val="F29100"/>
                </a:solidFill>
                <a:latin typeface="Arial MT"/>
                <a:cs typeface="Arial MT"/>
              </a:rPr>
              <a:t>č</a:t>
            </a:r>
            <a:r>
              <a:rPr sz="1200" spc="-220" dirty="0">
                <a:solidFill>
                  <a:srgbClr val="F29100"/>
                </a:solidFill>
                <a:latin typeface="Arial MT"/>
                <a:cs typeface="Arial MT"/>
              </a:rPr>
              <a:t>n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i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r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egle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d 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predlogov in 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 r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o</a:t>
            </a:r>
            <a:r>
              <a:rPr sz="1200" spc="-390" dirty="0">
                <a:solidFill>
                  <a:srgbClr val="F29100"/>
                </a:solidFill>
                <a:latin typeface="Arial MT"/>
                <a:cs typeface="Arial MT"/>
              </a:rPr>
              <a:t>č</a:t>
            </a:r>
            <a:r>
              <a:rPr sz="1200" spc="-220" dirty="0">
                <a:solidFill>
                  <a:srgbClr val="F29100"/>
                </a:solidFill>
                <a:latin typeface="Arial MT"/>
                <a:cs typeface="Arial MT"/>
              </a:rPr>
              <a:t>n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i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i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z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bo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r 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primerljivih 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transakcij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906092" y="3631585"/>
            <a:ext cx="1271905" cy="1908810"/>
          </a:xfrm>
          <a:custGeom>
            <a:avLst/>
            <a:gdLst/>
            <a:ahLst/>
            <a:cxnLst/>
            <a:rect l="l" t="t" r="r" b="b"/>
            <a:pathLst>
              <a:path w="1271904" h="1908810">
                <a:moveTo>
                  <a:pt x="1265354" y="0"/>
                </a:moveTo>
                <a:lnTo>
                  <a:pt x="6108" y="0"/>
                </a:lnTo>
                <a:lnTo>
                  <a:pt x="0" y="6108"/>
                </a:lnTo>
                <a:lnTo>
                  <a:pt x="0" y="13642"/>
                </a:lnTo>
                <a:lnTo>
                  <a:pt x="0" y="1902202"/>
                </a:lnTo>
                <a:lnTo>
                  <a:pt x="6108" y="1908310"/>
                </a:lnTo>
                <a:lnTo>
                  <a:pt x="1265354" y="1908310"/>
                </a:lnTo>
                <a:lnTo>
                  <a:pt x="1271463" y="1902202"/>
                </a:lnTo>
                <a:lnTo>
                  <a:pt x="1271463" y="6108"/>
                </a:lnTo>
                <a:lnTo>
                  <a:pt x="1265354" y="0"/>
                </a:lnTo>
                <a:close/>
              </a:path>
            </a:pathLst>
          </a:custGeom>
          <a:solidFill>
            <a:srgbClr val="E9F1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993343" y="3846067"/>
            <a:ext cx="1097915" cy="38544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indent="76835">
              <a:lnSpc>
                <a:spcPts val="1390"/>
              </a:lnSpc>
              <a:spcBef>
                <a:spcPts val="185"/>
              </a:spcBef>
            </a:pPr>
            <a:r>
              <a:rPr sz="1200" spc="-5" dirty="0">
                <a:latin typeface="Arial MT"/>
                <a:cs typeface="Arial MT"/>
              </a:rPr>
              <a:t>Hi</a:t>
            </a:r>
            <a:r>
              <a:rPr sz="1200" spc="-10" dirty="0">
                <a:latin typeface="Arial MT"/>
                <a:cs typeface="Arial MT"/>
              </a:rPr>
              <a:t>b</a:t>
            </a:r>
            <a:r>
              <a:rPr sz="1200" dirty="0">
                <a:latin typeface="Arial MT"/>
                <a:cs typeface="Arial MT"/>
              </a:rPr>
              <a:t>r</a:t>
            </a:r>
            <a:r>
              <a:rPr sz="1200" spc="-5" dirty="0">
                <a:latin typeface="Arial MT"/>
                <a:cs typeface="Arial MT"/>
              </a:rPr>
              <a:t>i</a:t>
            </a:r>
            <a:r>
              <a:rPr sz="1200" spc="-10" dirty="0">
                <a:latin typeface="Arial MT"/>
                <a:cs typeface="Arial MT"/>
              </a:rPr>
              <a:t>dn</a:t>
            </a:r>
            <a:r>
              <a:rPr sz="1200" dirty="0">
                <a:latin typeface="Arial MT"/>
                <a:cs typeface="Arial MT"/>
              </a:rPr>
              <a:t>a</a:t>
            </a:r>
            <a:r>
              <a:rPr sz="1200" spc="-70" dirty="0">
                <a:latin typeface="Arial MT"/>
                <a:cs typeface="Arial MT"/>
              </a:rPr>
              <a:t> </a:t>
            </a:r>
            <a:r>
              <a:rPr sz="1200" spc="-90" dirty="0">
                <a:latin typeface="Arial MT"/>
                <a:cs typeface="Arial MT"/>
              </a:rPr>
              <a:t>A</a:t>
            </a:r>
            <a:r>
              <a:rPr sz="1200" spc="-5" dirty="0">
                <a:latin typeface="Arial MT"/>
                <a:cs typeface="Arial MT"/>
              </a:rPr>
              <a:t>V</a:t>
            </a:r>
            <a:r>
              <a:rPr sz="1200" dirty="0">
                <a:latin typeface="Arial MT"/>
                <a:cs typeface="Arial MT"/>
              </a:rPr>
              <a:t>M  </a:t>
            </a:r>
            <a:r>
              <a:rPr sz="1200" spc="-5" dirty="0">
                <a:latin typeface="Arial MT"/>
                <a:cs typeface="Arial MT"/>
              </a:rPr>
              <a:t>ocena</a:t>
            </a:r>
            <a:r>
              <a:rPr sz="1200" spc="-7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vrednosti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29119" y="4391659"/>
            <a:ext cx="626110" cy="40068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20955" marR="5080" indent="-8890">
              <a:lnSpc>
                <a:spcPct val="105000"/>
              </a:lnSpc>
              <a:spcBef>
                <a:spcPts val="25"/>
              </a:spcBef>
            </a:pP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Po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tr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di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t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v 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ks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rta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216047" y="3573015"/>
            <a:ext cx="1256665" cy="1967230"/>
          </a:xfrm>
          <a:custGeom>
            <a:avLst/>
            <a:gdLst/>
            <a:ahLst/>
            <a:cxnLst/>
            <a:rect l="l" t="t" r="r" b="b"/>
            <a:pathLst>
              <a:path w="1256665" h="1967229">
                <a:moveTo>
                  <a:pt x="1250515" y="0"/>
                </a:moveTo>
                <a:lnTo>
                  <a:pt x="6036" y="0"/>
                </a:lnTo>
                <a:lnTo>
                  <a:pt x="0" y="6036"/>
                </a:lnTo>
                <a:lnTo>
                  <a:pt x="0" y="13483"/>
                </a:lnTo>
                <a:lnTo>
                  <a:pt x="0" y="1960843"/>
                </a:lnTo>
                <a:lnTo>
                  <a:pt x="6036" y="1966879"/>
                </a:lnTo>
                <a:lnTo>
                  <a:pt x="1250515" y="1966879"/>
                </a:lnTo>
                <a:lnTo>
                  <a:pt x="1256551" y="1960843"/>
                </a:lnTo>
                <a:lnTo>
                  <a:pt x="1256551" y="6036"/>
                </a:lnTo>
                <a:lnTo>
                  <a:pt x="1250515" y="0"/>
                </a:lnTo>
                <a:close/>
              </a:path>
            </a:pathLst>
          </a:custGeom>
          <a:solidFill>
            <a:srgbClr val="E9F1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7444368" y="3788155"/>
            <a:ext cx="8007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90" dirty="0">
                <a:latin typeface="Arial MT"/>
                <a:cs typeface="Arial MT"/>
              </a:rPr>
              <a:t>A</a:t>
            </a:r>
            <a:r>
              <a:rPr sz="1200" spc="-5" dirty="0">
                <a:latin typeface="Arial MT"/>
                <a:cs typeface="Arial MT"/>
              </a:rPr>
              <a:t>V</a:t>
            </a:r>
            <a:r>
              <a:rPr sz="1200" dirty="0">
                <a:latin typeface="Arial MT"/>
                <a:cs typeface="Arial MT"/>
              </a:rPr>
              <a:t>M </a:t>
            </a:r>
            <a:r>
              <a:rPr sz="1200" spc="-5" dirty="0">
                <a:latin typeface="Arial MT"/>
                <a:cs typeface="Arial MT"/>
              </a:rPr>
              <a:t>o</a:t>
            </a:r>
            <a:r>
              <a:rPr sz="1200" dirty="0">
                <a:latin typeface="Arial MT"/>
                <a:cs typeface="Arial MT"/>
              </a:rPr>
              <a:t>c</a:t>
            </a:r>
            <a:r>
              <a:rPr sz="1200" spc="-5" dirty="0">
                <a:latin typeface="Arial MT"/>
                <a:cs typeface="Arial MT"/>
              </a:rPr>
              <a:t>en</a:t>
            </a:r>
            <a:r>
              <a:rPr sz="1200" dirty="0">
                <a:latin typeface="Arial MT"/>
                <a:cs typeface="Arial MT"/>
              </a:rPr>
              <a:t>a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96141" y="3631585"/>
            <a:ext cx="1271905" cy="1908810"/>
          </a:xfrm>
          <a:custGeom>
            <a:avLst/>
            <a:gdLst/>
            <a:ahLst/>
            <a:cxnLst/>
            <a:rect l="l" t="t" r="r" b="b"/>
            <a:pathLst>
              <a:path w="1271904" h="1908810">
                <a:moveTo>
                  <a:pt x="1265355" y="0"/>
                </a:moveTo>
                <a:lnTo>
                  <a:pt x="6107" y="0"/>
                </a:lnTo>
                <a:lnTo>
                  <a:pt x="0" y="6108"/>
                </a:lnTo>
                <a:lnTo>
                  <a:pt x="0" y="13643"/>
                </a:lnTo>
                <a:lnTo>
                  <a:pt x="0" y="1902203"/>
                </a:lnTo>
                <a:lnTo>
                  <a:pt x="6107" y="1908312"/>
                </a:lnTo>
                <a:lnTo>
                  <a:pt x="1265355" y="1908312"/>
                </a:lnTo>
                <a:lnTo>
                  <a:pt x="1271463" y="1902203"/>
                </a:lnTo>
                <a:lnTo>
                  <a:pt x="1271463" y="6108"/>
                </a:lnTo>
                <a:lnTo>
                  <a:pt x="1265355" y="0"/>
                </a:lnTo>
                <a:close/>
              </a:path>
            </a:pathLst>
          </a:custGeom>
          <a:solidFill>
            <a:srgbClr val="E9F1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743017" y="3846067"/>
            <a:ext cx="977900" cy="94615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algn="ctr">
              <a:lnSpc>
                <a:spcPct val="100800"/>
              </a:lnSpc>
              <a:spcBef>
                <a:spcPts val="85"/>
              </a:spcBef>
            </a:pPr>
            <a:r>
              <a:rPr sz="1200" spc="-35" dirty="0">
                <a:latin typeface="Arial MT"/>
                <a:cs typeface="Arial MT"/>
              </a:rPr>
              <a:t>AVM</a:t>
            </a:r>
            <a:r>
              <a:rPr sz="1200" spc="-4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za</a:t>
            </a:r>
            <a:r>
              <a:rPr sz="1200" spc="-4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nabor </a:t>
            </a:r>
            <a:r>
              <a:rPr sz="1200" spc="-32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primerljivih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transakcij in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90" dirty="0">
                <a:latin typeface="Arial MT"/>
                <a:cs typeface="Arial MT"/>
              </a:rPr>
              <a:t>izračun </a:t>
            </a:r>
            <a:r>
              <a:rPr sz="1200" spc="-8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prilagoditev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746890" y="4928107"/>
            <a:ext cx="969644" cy="58674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 indent="635" algn="ctr">
              <a:lnSpc>
                <a:spcPct val="100800"/>
              </a:lnSpc>
              <a:spcBef>
                <a:spcPts val="160"/>
              </a:spcBef>
            </a:pP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Ro</a:t>
            </a:r>
            <a:r>
              <a:rPr sz="1200" spc="-390" dirty="0">
                <a:solidFill>
                  <a:srgbClr val="F29100"/>
                </a:solidFill>
                <a:latin typeface="Arial MT"/>
                <a:cs typeface="Arial MT"/>
              </a:rPr>
              <a:t>č</a:t>
            </a:r>
            <a:r>
              <a:rPr sz="1200" spc="-220" dirty="0">
                <a:solidFill>
                  <a:srgbClr val="F29100"/>
                </a:solidFill>
                <a:latin typeface="Arial MT"/>
                <a:cs typeface="Arial MT"/>
              </a:rPr>
              <a:t>n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i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r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egle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d 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in 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 s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r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m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injanje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!!</a:t>
            </a:r>
            <a:endParaRPr sz="1200">
              <a:latin typeface="Arial MT"/>
              <a:cs typeface="Arial MT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7216046" y="1689197"/>
            <a:ext cx="1265555" cy="2030095"/>
            <a:chOff x="7216046" y="1689197"/>
            <a:chExt cx="1265555" cy="2030095"/>
          </a:xfrm>
        </p:grpSpPr>
        <p:sp>
          <p:nvSpPr>
            <p:cNvPr id="21" name="object 21"/>
            <p:cNvSpPr/>
            <p:nvPr/>
          </p:nvSpPr>
          <p:spPr>
            <a:xfrm>
              <a:off x="7216046" y="3429000"/>
              <a:ext cx="1256665" cy="290195"/>
            </a:xfrm>
            <a:custGeom>
              <a:avLst/>
              <a:gdLst/>
              <a:ahLst/>
              <a:cxnLst/>
              <a:rect l="l" t="t" r="r" b="b"/>
              <a:pathLst>
                <a:path w="1256665" h="290195">
                  <a:moveTo>
                    <a:pt x="1255161" y="0"/>
                  </a:moveTo>
                  <a:lnTo>
                    <a:pt x="1391" y="0"/>
                  </a:lnTo>
                  <a:lnTo>
                    <a:pt x="0" y="1391"/>
                  </a:lnTo>
                  <a:lnTo>
                    <a:pt x="0" y="3110"/>
                  </a:lnTo>
                  <a:lnTo>
                    <a:pt x="0" y="288415"/>
                  </a:lnTo>
                  <a:lnTo>
                    <a:pt x="1391" y="289807"/>
                  </a:lnTo>
                  <a:lnTo>
                    <a:pt x="1255161" y="289807"/>
                  </a:lnTo>
                  <a:lnTo>
                    <a:pt x="1256553" y="288415"/>
                  </a:lnTo>
                  <a:lnTo>
                    <a:pt x="1256553" y="1391"/>
                  </a:lnTo>
                  <a:lnTo>
                    <a:pt x="1255161" y="0"/>
                  </a:lnTo>
                  <a:close/>
                </a:path>
              </a:pathLst>
            </a:custGeom>
            <a:solidFill>
              <a:srgbClr val="E9F1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56257" y="1689197"/>
              <a:ext cx="1224842" cy="107465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51237" y="515619"/>
            <a:ext cx="219964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Zaključki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6014" y="1621028"/>
            <a:ext cx="7002780" cy="398526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355600" marR="111125" indent="-342900">
              <a:lnSpc>
                <a:spcPct val="100800"/>
              </a:lnSpc>
              <a:spcBef>
                <a:spcPts val="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Arial MT"/>
                <a:cs typeface="Arial MT"/>
              </a:rPr>
              <a:t>Napredni </a:t>
            </a:r>
            <a:r>
              <a:rPr sz="2400" spc="-114" dirty="0">
                <a:latin typeface="Arial MT"/>
                <a:cs typeface="Arial MT"/>
              </a:rPr>
              <a:t>statistični</a:t>
            </a:r>
            <a:r>
              <a:rPr sz="2400" dirty="0">
                <a:latin typeface="Arial MT"/>
                <a:cs typeface="Arial MT"/>
              </a:rPr>
              <a:t> modeli samo </a:t>
            </a:r>
            <a:r>
              <a:rPr sz="2400" spc="-5" dirty="0">
                <a:latin typeface="Arial MT"/>
                <a:cs typeface="Arial MT"/>
              </a:rPr>
              <a:t>tisti,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ki </a:t>
            </a:r>
            <a:r>
              <a:rPr sz="2400" spc="-5" dirty="0">
                <a:latin typeface="Arial MT"/>
                <a:cs typeface="Arial MT"/>
              </a:rPr>
              <a:t>temeljijo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na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metodi</a:t>
            </a:r>
            <a:r>
              <a:rPr sz="2400" dirty="0">
                <a:latin typeface="Arial MT"/>
                <a:cs typeface="Arial MT"/>
              </a:rPr>
              <a:t> primerljivih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prodaj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 MT"/>
              <a:buChar char="•"/>
            </a:pPr>
            <a:endParaRPr sz="3450">
              <a:latin typeface="Arial MT"/>
              <a:cs typeface="Arial MT"/>
            </a:endParaRPr>
          </a:p>
          <a:p>
            <a:pPr marL="355600" marR="5080" indent="-342900">
              <a:lnSpc>
                <a:spcPct val="1008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Arial MT"/>
                <a:cs typeface="Arial MT"/>
              </a:rPr>
              <a:t>Napredni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spc="-114" dirty="0">
                <a:latin typeface="Arial MT"/>
                <a:cs typeface="Arial MT"/>
              </a:rPr>
              <a:t>statistični</a:t>
            </a:r>
            <a:r>
              <a:rPr sz="2400" dirty="0">
                <a:latin typeface="Arial MT"/>
                <a:cs typeface="Arial MT"/>
              </a:rPr>
              <a:t> model</a:t>
            </a:r>
            <a:r>
              <a:rPr sz="2400" spc="-135" dirty="0">
                <a:latin typeface="Arial MT"/>
                <a:cs typeface="Arial MT"/>
              </a:rPr>
              <a:t> </a:t>
            </a:r>
            <a:r>
              <a:rPr sz="2400" spc="-65" dirty="0">
                <a:latin typeface="Arial MT"/>
                <a:cs typeface="Arial MT"/>
              </a:rPr>
              <a:t>AVM</a:t>
            </a:r>
            <a:r>
              <a:rPr sz="2400" spc="-5" dirty="0">
                <a:latin typeface="Arial MT"/>
                <a:cs typeface="Arial MT"/>
              </a:rPr>
              <a:t> upošteva </a:t>
            </a:r>
            <a:r>
              <a:rPr sz="2400" dirty="0">
                <a:latin typeface="Arial MT"/>
                <a:cs typeface="Arial MT"/>
              </a:rPr>
              <a:t> individualne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karakteristike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100" dirty="0">
                <a:latin typeface="Arial MT"/>
                <a:cs typeface="Arial MT"/>
              </a:rPr>
              <a:t>nepremičnine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</a:t>
            </a:r>
            <a:r>
              <a:rPr sz="2400" spc="-5" dirty="0">
                <a:latin typeface="Arial MT"/>
                <a:cs typeface="Arial MT"/>
              </a:rPr>
              <a:t> stanje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na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trgu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 MT"/>
              <a:buChar char="•"/>
            </a:pPr>
            <a:endParaRPr sz="3450">
              <a:latin typeface="Arial MT"/>
              <a:cs typeface="Arial MT"/>
            </a:endParaRPr>
          </a:p>
          <a:p>
            <a:pPr marL="355600" marR="836294" indent="-342900">
              <a:lnSpc>
                <a:spcPct val="100800"/>
              </a:lnSpc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 MT"/>
                <a:cs typeface="Arial MT"/>
              </a:rPr>
              <a:t>Orodja </a:t>
            </a:r>
            <a:r>
              <a:rPr sz="2400" dirty="0">
                <a:latin typeface="Arial MT"/>
                <a:cs typeface="Arial MT"/>
              </a:rPr>
              <a:t>na voljo za uporabo pri ocenjevanju </a:t>
            </a:r>
            <a:r>
              <a:rPr sz="2400" spc="-66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vrednosti </a:t>
            </a:r>
            <a:r>
              <a:rPr sz="2400" spc="-110" dirty="0">
                <a:latin typeface="Arial MT"/>
                <a:cs typeface="Arial MT"/>
              </a:rPr>
              <a:t>vključujejo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spc="-150" dirty="0">
                <a:latin typeface="Arial MT"/>
                <a:cs typeface="Arial MT"/>
              </a:rPr>
              <a:t>različne</a:t>
            </a:r>
            <a:r>
              <a:rPr sz="2400" spc="-5" dirty="0">
                <a:latin typeface="Arial MT"/>
                <a:cs typeface="Arial MT"/>
              </a:rPr>
              <a:t> stopnje 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avtomatizacije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943600"/>
            <a:ext cx="9144000" cy="914399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64511" y="3442930"/>
            <a:ext cx="807958" cy="80795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06901" y="3433362"/>
            <a:ext cx="725180" cy="725179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999659" y="2678776"/>
            <a:ext cx="836294" cy="486409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1400" b="1" spc="-25" dirty="0">
                <a:latin typeface="Arial"/>
                <a:cs typeface="Arial"/>
              </a:rPr>
              <a:t>Arvio</a:t>
            </a:r>
            <a:endParaRPr sz="1400">
              <a:latin typeface="Arial"/>
              <a:cs typeface="Arial"/>
            </a:endParaRPr>
          </a:p>
          <a:p>
            <a:pPr marL="46990">
              <a:lnSpc>
                <a:spcPct val="100000"/>
              </a:lnSpc>
              <a:spcBef>
                <a:spcPts val="275"/>
              </a:spcBef>
            </a:pPr>
            <a:r>
              <a:rPr sz="1100" spc="-25" dirty="0">
                <a:solidFill>
                  <a:srgbClr val="BBE0E3"/>
                </a:solidFill>
                <a:latin typeface="Arial MT"/>
                <a:cs typeface="Arial MT"/>
                <a:hlinkClick r:id="rId5"/>
              </a:rPr>
              <a:t>info@arvio.si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48953" y="2707594"/>
            <a:ext cx="1001394" cy="500380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1400" b="1" spc="-40" dirty="0">
                <a:latin typeface="Arial"/>
                <a:cs typeface="Arial"/>
              </a:rPr>
              <a:t>A</a:t>
            </a:r>
            <a:r>
              <a:rPr sz="1400" b="1" spc="-15" dirty="0">
                <a:latin typeface="Arial"/>
                <a:cs typeface="Arial"/>
              </a:rPr>
              <a:t>j</a:t>
            </a:r>
            <a:r>
              <a:rPr sz="1400" b="1" spc="-30" dirty="0">
                <a:latin typeface="Arial"/>
                <a:cs typeface="Arial"/>
              </a:rPr>
              <a:t>d</a:t>
            </a:r>
            <a:r>
              <a:rPr sz="1400" b="1" dirty="0">
                <a:latin typeface="Arial"/>
                <a:cs typeface="Arial"/>
              </a:rPr>
              <a:t>a</a:t>
            </a:r>
            <a:r>
              <a:rPr sz="1400" b="1" spc="-45" dirty="0">
                <a:latin typeface="Arial"/>
                <a:cs typeface="Arial"/>
              </a:rPr>
              <a:t> </a:t>
            </a:r>
            <a:r>
              <a:rPr sz="1400" b="1" spc="-40" dirty="0">
                <a:latin typeface="Arial"/>
                <a:cs typeface="Arial"/>
              </a:rPr>
              <a:t>K</a:t>
            </a:r>
            <a:r>
              <a:rPr sz="1400" b="1" spc="-30" dirty="0">
                <a:latin typeface="Arial"/>
                <a:cs typeface="Arial"/>
              </a:rPr>
              <a:t>a</a:t>
            </a:r>
            <a:r>
              <a:rPr sz="1400" b="1" spc="-15" dirty="0">
                <a:latin typeface="Arial"/>
                <a:cs typeface="Arial"/>
              </a:rPr>
              <a:t>l</a:t>
            </a:r>
            <a:r>
              <a:rPr sz="1400" b="1" spc="-30" dirty="0">
                <a:latin typeface="Arial"/>
                <a:cs typeface="Arial"/>
              </a:rPr>
              <a:t>u</a:t>
            </a:r>
            <a:r>
              <a:rPr sz="1400" b="1" spc="-25" dirty="0">
                <a:latin typeface="Arial"/>
                <a:cs typeface="Arial"/>
              </a:rPr>
              <a:t>ž</a:t>
            </a:r>
            <a:r>
              <a:rPr sz="1400" b="1" dirty="0">
                <a:latin typeface="Arial"/>
                <a:cs typeface="Arial"/>
              </a:rPr>
              <a:t>a</a:t>
            </a:r>
            <a:endParaRPr sz="1400">
              <a:latin typeface="Arial"/>
              <a:cs typeface="Arial"/>
            </a:endParaRPr>
          </a:p>
          <a:p>
            <a:pPr marL="153035">
              <a:lnSpc>
                <a:spcPct val="100000"/>
              </a:lnSpc>
              <a:spcBef>
                <a:spcPts val="325"/>
              </a:spcBef>
            </a:pPr>
            <a:r>
              <a:rPr sz="1100" spc="-25" dirty="0">
                <a:solidFill>
                  <a:srgbClr val="BBE0E3"/>
                </a:solidFill>
                <a:latin typeface="Arial MT"/>
                <a:cs typeface="Arial MT"/>
                <a:hlinkClick r:id="rId6"/>
              </a:rPr>
              <a:t>ajda@arvio.si</a:t>
            </a:r>
            <a:endParaRPr sz="1100">
              <a:latin typeface="Arial MT"/>
              <a:cs typeface="Arial MT"/>
            </a:endParaRPr>
          </a:p>
        </p:txBody>
      </p:sp>
      <p:pic>
        <p:nvPicPr>
          <p:cNvPr id="7" name="object 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82665" y="2807059"/>
            <a:ext cx="242341" cy="24234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654734" y="2880230"/>
            <a:ext cx="242340" cy="24234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881174" y="1972130"/>
            <a:ext cx="3353847" cy="2718853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648993" y="4860912"/>
            <a:ext cx="3402103" cy="108003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-635" algn="ctr">
              <a:lnSpc>
                <a:spcPct val="99100"/>
              </a:lnSpc>
              <a:spcBef>
                <a:spcPts val="135"/>
              </a:spcBef>
            </a:pPr>
            <a:r>
              <a:rPr spc="90" dirty="0"/>
              <a:t>Pregled </a:t>
            </a:r>
            <a:r>
              <a:rPr spc="35" dirty="0"/>
              <a:t>podro</a:t>
            </a:r>
            <a:r>
              <a:rPr spc="35" dirty="0">
                <a:latin typeface="MS Gothic"/>
                <a:cs typeface="MS Gothic"/>
              </a:rPr>
              <a:t>č</a:t>
            </a:r>
            <a:r>
              <a:rPr spc="35" dirty="0"/>
              <a:t>ja </a:t>
            </a:r>
            <a:r>
              <a:rPr spc="114" dirty="0"/>
              <a:t>naprednih </a:t>
            </a:r>
            <a:r>
              <a:rPr spc="120" dirty="0"/>
              <a:t> </a:t>
            </a:r>
            <a:r>
              <a:rPr spc="114" dirty="0"/>
              <a:t>statisti</a:t>
            </a:r>
            <a:r>
              <a:rPr spc="114" dirty="0">
                <a:latin typeface="MS Gothic"/>
                <a:cs typeface="MS Gothic"/>
              </a:rPr>
              <a:t>č</a:t>
            </a:r>
            <a:r>
              <a:rPr spc="114" dirty="0"/>
              <a:t>nih</a:t>
            </a:r>
            <a:r>
              <a:rPr spc="25" dirty="0"/>
              <a:t> </a:t>
            </a:r>
            <a:r>
              <a:rPr spc="125" dirty="0"/>
              <a:t>modelov</a:t>
            </a:r>
            <a:r>
              <a:rPr spc="30" dirty="0"/>
              <a:t> </a:t>
            </a:r>
            <a:r>
              <a:rPr spc="170" dirty="0"/>
              <a:t>za</a:t>
            </a:r>
            <a:r>
              <a:rPr spc="30" dirty="0"/>
              <a:t> </a:t>
            </a:r>
            <a:r>
              <a:rPr spc="105" dirty="0"/>
              <a:t>ocenjevanje </a:t>
            </a:r>
            <a:r>
              <a:rPr spc="-760" dirty="0"/>
              <a:t> </a:t>
            </a:r>
            <a:r>
              <a:rPr spc="75" dirty="0"/>
              <a:t>tr</a:t>
            </a:r>
            <a:r>
              <a:rPr spc="75" dirty="0">
                <a:latin typeface="MS Gothic"/>
                <a:cs typeface="MS Gothic"/>
              </a:rPr>
              <a:t>ž</a:t>
            </a:r>
            <a:r>
              <a:rPr spc="75" dirty="0"/>
              <a:t>ne</a:t>
            </a:r>
            <a:r>
              <a:rPr spc="15" dirty="0"/>
              <a:t> </a:t>
            </a:r>
            <a:r>
              <a:rPr spc="114" dirty="0"/>
              <a:t>vrednosti</a:t>
            </a:r>
            <a:r>
              <a:rPr spc="25" dirty="0"/>
              <a:t> </a:t>
            </a:r>
            <a:r>
              <a:rPr spc="125" dirty="0"/>
              <a:t>nepremi</a:t>
            </a:r>
            <a:r>
              <a:rPr spc="125" dirty="0">
                <a:latin typeface="MS Gothic"/>
                <a:cs typeface="MS Gothic"/>
              </a:rPr>
              <a:t>č</a:t>
            </a:r>
            <a:r>
              <a:rPr spc="125" dirty="0"/>
              <a:t>nin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84500" y="4588764"/>
            <a:ext cx="317563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5" dirty="0">
                <a:solidFill>
                  <a:srgbClr val="979799"/>
                </a:solidFill>
                <a:latin typeface="Roboto"/>
                <a:cs typeface="Roboto"/>
              </a:rPr>
              <a:t>mag. Ajda</a:t>
            </a:r>
            <a:r>
              <a:rPr sz="3200" spc="-20" dirty="0">
                <a:solidFill>
                  <a:srgbClr val="979799"/>
                </a:solidFill>
                <a:latin typeface="Roboto"/>
                <a:cs typeface="Roboto"/>
              </a:rPr>
              <a:t> </a:t>
            </a:r>
            <a:r>
              <a:rPr sz="3200" spc="-35" dirty="0">
                <a:solidFill>
                  <a:srgbClr val="979799"/>
                </a:solidFill>
                <a:latin typeface="Roboto"/>
                <a:cs typeface="Roboto"/>
              </a:rPr>
              <a:t>Kaluža</a:t>
            </a:r>
            <a:endParaRPr sz="3200">
              <a:latin typeface="Roboto"/>
              <a:cs typeface="Roboto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56709" y="332656"/>
            <a:ext cx="4630580" cy="14700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97087" y="515619"/>
            <a:ext cx="511048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Vsebina</a:t>
            </a:r>
            <a:r>
              <a:rPr spc="-70" dirty="0"/>
              <a:t> </a:t>
            </a:r>
            <a:r>
              <a:rPr dirty="0"/>
              <a:t>predstavitve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5925" indent="-38608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415290" algn="l"/>
                <a:tab pos="415925" algn="l"/>
              </a:tabLst>
            </a:pPr>
            <a:r>
              <a:rPr spc="-5" dirty="0"/>
              <a:t>Pregled</a:t>
            </a:r>
            <a:r>
              <a:rPr spc="-25" dirty="0"/>
              <a:t> </a:t>
            </a:r>
            <a:r>
              <a:rPr spc="-5" dirty="0"/>
              <a:t>statističnih</a:t>
            </a:r>
            <a:r>
              <a:rPr spc="-20" dirty="0"/>
              <a:t> </a:t>
            </a:r>
            <a:r>
              <a:rPr spc="-5" dirty="0"/>
              <a:t>metod</a:t>
            </a:r>
          </a:p>
          <a:p>
            <a:pPr marL="17145">
              <a:lnSpc>
                <a:spcPct val="100000"/>
              </a:lnSpc>
              <a:buFont typeface="Arial"/>
              <a:buAutoNum type="arabicPeriod"/>
            </a:pPr>
            <a:endParaRPr sz="2700"/>
          </a:p>
          <a:p>
            <a:pPr marL="415925" indent="-386080">
              <a:lnSpc>
                <a:spcPct val="100000"/>
              </a:lnSpc>
              <a:spcBef>
                <a:spcPts val="1814"/>
              </a:spcBef>
              <a:buAutoNum type="arabicPeriod"/>
              <a:tabLst>
                <a:tab pos="415290" algn="l"/>
                <a:tab pos="415925" algn="l"/>
              </a:tabLst>
            </a:pPr>
            <a:r>
              <a:rPr spc="-5" dirty="0"/>
              <a:t>Stopnje</a:t>
            </a:r>
            <a:r>
              <a:rPr dirty="0"/>
              <a:t> </a:t>
            </a:r>
            <a:r>
              <a:rPr spc="-5" dirty="0"/>
              <a:t>avtomatizacije</a:t>
            </a:r>
            <a:r>
              <a:rPr spc="5" dirty="0"/>
              <a:t> </a:t>
            </a:r>
            <a:r>
              <a:rPr spc="-5" dirty="0"/>
              <a:t>ocenjevanja</a:t>
            </a:r>
            <a:r>
              <a:rPr spc="5" dirty="0"/>
              <a:t> </a:t>
            </a:r>
            <a:r>
              <a:rPr spc="-5" dirty="0"/>
              <a:t>vrednosti </a:t>
            </a:r>
            <a:r>
              <a:rPr dirty="0"/>
              <a:t>v</a:t>
            </a:r>
            <a:r>
              <a:rPr spc="5" dirty="0"/>
              <a:t> </a:t>
            </a:r>
            <a:r>
              <a:rPr spc="-5" dirty="0"/>
              <a:t>praksi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63650" y="515619"/>
            <a:ext cx="677354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Definicije</a:t>
            </a:r>
            <a:r>
              <a:rPr dirty="0"/>
              <a:t> </a:t>
            </a:r>
            <a:r>
              <a:rPr spc="-5" dirty="0"/>
              <a:t>statističnih metod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6014" y="1583158"/>
            <a:ext cx="6819900" cy="284670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39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400" b="1" spc="-25" dirty="0">
                <a:latin typeface="Arial"/>
                <a:cs typeface="Arial"/>
              </a:rPr>
              <a:t>Indeks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gibana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20" dirty="0">
                <a:latin typeface="Arial"/>
                <a:cs typeface="Arial"/>
              </a:rPr>
              <a:t>cen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30" dirty="0">
                <a:latin typeface="Arial"/>
                <a:cs typeface="Arial"/>
              </a:rPr>
              <a:t>(House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20" dirty="0">
                <a:latin typeface="Arial"/>
                <a:cs typeface="Arial"/>
              </a:rPr>
              <a:t>Price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Index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oz.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spc="-30" dirty="0">
                <a:latin typeface="Arial"/>
                <a:cs typeface="Arial"/>
              </a:rPr>
              <a:t>HPI)</a:t>
            </a:r>
            <a:endParaRPr sz="1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25"/>
              </a:spcBef>
              <a:buChar char="–"/>
              <a:tabLst>
                <a:tab pos="755015" algn="l"/>
                <a:tab pos="755650" algn="l"/>
              </a:tabLst>
            </a:pPr>
            <a:r>
              <a:rPr sz="1100" spc="-70" dirty="0">
                <a:latin typeface="Arial MT"/>
                <a:cs typeface="Arial MT"/>
              </a:rPr>
              <a:t>Časovna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vrsta,</a:t>
            </a:r>
            <a:r>
              <a:rPr sz="1100" spc="-35" dirty="0">
                <a:latin typeface="Arial MT"/>
                <a:cs typeface="Arial MT"/>
              </a:rPr>
              <a:t> </a:t>
            </a:r>
            <a:r>
              <a:rPr sz="1100" spc="-15" dirty="0">
                <a:latin typeface="Arial MT"/>
                <a:cs typeface="Arial MT"/>
              </a:rPr>
              <a:t>ki </a:t>
            </a:r>
            <a:r>
              <a:rPr sz="1100" spc="-25" dirty="0">
                <a:latin typeface="Arial MT"/>
                <a:cs typeface="Arial MT"/>
              </a:rPr>
              <a:t>zajema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razvoj</a:t>
            </a:r>
            <a:r>
              <a:rPr sz="1100" spc="-15" dirty="0">
                <a:latin typeface="Arial MT"/>
                <a:cs typeface="Arial MT"/>
              </a:rPr>
              <a:t> </a:t>
            </a:r>
            <a:r>
              <a:rPr sz="1100" spc="-20" dirty="0">
                <a:latin typeface="Arial MT"/>
                <a:cs typeface="Arial MT"/>
              </a:rPr>
              <a:t>cen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stanovanjskih</a:t>
            </a:r>
            <a:r>
              <a:rPr sz="1100" spc="-35" dirty="0">
                <a:latin typeface="Arial MT"/>
                <a:cs typeface="Arial MT"/>
              </a:rPr>
              <a:t> </a:t>
            </a:r>
            <a:r>
              <a:rPr sz="1100" spc="-75" dirty="0">
                <a:latin typeface="Arial MT"/>
                <a:cs typeface="Arial MT"/>
              </a:rPr>
              <a:t>nepremičnin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skozi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spc="-204" dirty="0">
                <a:latin typeface="Arial MT"/>
                <a:cs typeface="Arial MT"/>
              </a:rPr>
              <a:t>čas</a:t>
            </a:r>
            <a:endParaRPr sz="1100">
              <a:latin typeface="Arial MT"/>
              <a:cs typeface="Arial MT"/>
            </a:endParaRPr>
          </a:p>
          <a:p>
            <a:pPr marL="755650" lvl="1" indent="-285750">
              <a:lnSpc>
                <a:spcPct val="100000"/>
              </a:lnSpc>
              <a:spcBef>
                <a:spcPts val="170"/>
              </a:spcBef>
              <a:buChar char="–"/>
              <a:tabLst>
                <a:tab pos="755015" algn="l"/>
                <a:tab pos="755650" algn="l"/>
              </a:tabLst>
            </a:pPr>
            <a:r>
              <a:rPr sz="1100" spc="-175" dirty="0">
                <a:latin typeface="Arial MT"/>
                <a:cs typeface="Arial MT"/>
              </a:rPr>
              <a:t>Če</a:t>
            </a:r>
            <a:r>
              <a:rPr sz="1100" spc="-165" dirty="0">
                <a:latin typeface="Arial MT"/>
                <a:cs typeface="Arial MT"/>
              </a:rPr>
              <a:t> </a:t>
            </a:r>
            <a:r>
              <a:rPr sz="1100" spc="-15" dirty="0">
                <a:latin typeface="Arial MT"/>
                <a:cs typeface="Arial MT"/>
              </a:rPr>
              <a:t>se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105" dirty="0">
                <a:latin typeface="Arial MT"/>
                <a:cs typeface="Arial MT"/>
              </a:rPr>
              <a:t>pomnoži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s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20" dirty="0">
                <a:latin typeface="Arial MT"/>
                <a:cs typeface="Arial MT"/>
              </a:rPr>
              <a:t>prejšnjo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znano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vrednostjo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65" dirty="0">
                <a:latin typeface="Arial MT"/>
                <a:cs typeface="Arial MT"/>
              </a:rPr>
              <a:t>nepremičnine,</a:t>
            </a:r>
            <a:r>
              <a:rPr sz="1100" spc="-35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dobimo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20" dirty="0">
                <a:latin typeface="Arial MT"/>
                <a:cs typeface="Arial MT"/>
              </a:rPr>
              <a:t>trenutno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oceno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vrednosti</a:t>
            </a:r>
            <a:endParaRPr sz="11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2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400" b="1" spc="-35" dirty="0">
                <a:latin typeface="Arial"/>
                <a:cs typeface="Arial"/>
              </a:rPr>
              <a:t>Vrednotenje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z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spc="-20" dirty="0">
                <a:latin typeface="Arial"/>
                <a:cs typeface="Arial"/>
              </a:rPr>
              <a:t>enim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30" dirty="0">
                <a:latin typeface="Arial"/>
                <a:cs typeface="Arial"/>
              </a:rPr>
              <a:t>parametrom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(Single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30" dirty="0">
                <a:latin typeface="Arial"/>
                <a:cs typeface="Arial"/>
              </a:rPr>
              <a:t>Parameter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spc="-35" dirty="0">
                <a:latin typeface="Arial"/>
                <a:cs typeface="Arial"/>
              </a:rPr>
              <a:t>Valuation </a:t>
            </a:r>
            <a:r>
              <a:rPr sz="1400" b="1" spc="-20" dirty="0">
                <a:latin typeface="Arial"/>
                <a:cs typeface="Arial"/>
              </a:rPr>
              <a:t>oz. </a:t>
            </a:r>
            <a:r>
              <a:rPr sz="1400" b="1" spc="-30" dirty="0">
                <a:latin typeface="Arial"/>
                <a:cs typeface="Arial"/>
              </a:rPr>
              <a:t>SPV)</a:t>
            </a:r>
            <a:endParaRPr sz="1400">
              <a:latin typeface="Arial"/>
              <a:cs typeface="Arial"/>
            </a:endParaRPr>
          </a:p>
          <a:p>
            <a:pPr marL="755015" marR="15240" lvl="1" indent="-285750">
              <a:lnSpc>
                <a:spcPts val="1200"/>
              </a:lnSpc>
              <a:spcBef>
                <a:spcPts val="370"/>
              </a:spcBef>
              <a:buChar char="–"/>
              <a:tabLst>
                <a:tab pos="755015" algn="l"/>
                <a:tab pos="755650" algn="l"/>
              </a:tabLst>
            </a:pPr>
            <a:r>
              <a:rPr sz="1100" spc="-35" dirty="0">
                <a:latin typeface="Arial MT"/>
                <a:cs typeface="Arial MT"/>
              </a:rPr>
              <a:t>N</a:t>
            </a:r>
            <a:r>
              <a:rPr sz="1100" spc="-25" dirty="0">
                <a:latin typeface="Arial MT"/>
                <a:cs typeface="Arial MT"/>
              </a:rPr>
              <a:t>a</a:t>
            </a:r>
            <a:r>
              <a:rPr sz="1100" spc="-10" dirty="0">
                <a:latin typeface="Arial MT"/>
                <a:cs typeface="Arial MT"/>
              </a:rPr>
              <a:t>j</a:t>
            </a:r>
            <a:r>
              <a:rPr sz="1100" spc="-25" dirty="0">
                <a:latin typeface="Arial MT"/>
                <a:cs typeface="Arial MT"/>
              </a:rPr>
              <a:t>pogo</a:t>
            </a:r>
            <a:r>
              <a:rPr sz="1100" spc="-30" dirty="0">
                <a:latin typeface="Arial MT"/>
                <a:cs typeface="Arial MT"/>
              </a:rPr>
              <a:t>s</a:t>
            </a:r>
            <a:r>
              <a:rPr sz="1100" spc="-20" dirty="0">
                <a:latin typeface="Arial MT"/>
                <a:cs typeface="Arial MT"/>
              </a:rPr>
              <a:t>t</a:t>
            </a:r>
            <a:r>
              <a:rPr sz="1100" spc="-25" dirty="0">
                <a:latin typeface="Arial MT"/>
                <a:cs typeface="Arial MT"/>
              </a:rPr>
              <a:t>e</a:t>
            </a:r>
            <a:r>
              <a:rPr sz="1100" spc="-10" dirty="0">
                <a:latin typeface="Arial MT"/>
                <a:cs typeface="Arial MT"/>
              </a:rPr>
              <a:t>j</a:t>
            </a:r>
            <a:r>
              <a:rPr sz="1100" spc="-30" dirty="0">
                <a:latin typeface="Arial MT"/>
                <a:cs typeface="Arial MT"/>
              </a:rPr>
              <a:t>š</a:t>
            </a:r>
            <a:r>
              <a:rPr sz="1100" dirty="0">
                <a:latin typeface="Arial MT"/>
                <a:cs typeface="Arial MT"/>
              </a:rPr>
              <a:t>i</a:t>
            </a:r>
            <a:r>
              <a:rPr sz="1100" spc="-25" dirty="0">
                <a:latin typeface="Arial MT"/>
                <a:cs typeface="Arial MT"/>
              </a:rPr>
              <a:t> pa</a:t>
            </a:r>
            <a:r>
              <a:rPr sz="1100" spc="-20" dirty="0">
                <a:latin typeface="Arial MT"/>
                <a:cs typeface="Arial MT"/>
              </a:rPr>
              <a:t>r</a:t>
            </a:r>
            <a:r>
              <a:rPr sz="1100" spc="-25" dirty="0">
                <a:latin typeface="Arial MT"/>
                <a:cs typeface="Arial MT"/>
              </a:rPr>
              <a:t>a</a:t>
            </a:r>
            <a:r>
              <a:rPr sz="1100" spc="-45" dirty="0">
                <a:latin typeface="Arial MT"/>
                <a:cs typeface="Arial MT"/>
              </a:rPr>
              <a:t>m</a:t>
            </a:r>
            <a:r>
              <a:rPr sz="1100" spc="-25" dirty="0">
                <a:latin typeface="Arial MT"/>
                <a:cs typeface="Arial MT"/>
              </a:rPr>
              <a:t>e</a:t>
            </a:r>
            <a:r>
              <a:rPr sz="1100" spc="-20" dirty="0">
                <a:latin typeface="Arial MT"/>
                <a:cs typeface="Arial MT"/>
              </a:rPr>
              <a:t>t</a:t>
            </a:r>
            <a:r>
              <a:rPr sz="1100" spc="-25" dirty="0">
                <a:latin typeface="Arial MT"/>
                <a:cs typeface="Arial MT"/>
              </a:rPr>
              <a:t>e</a:t>
            </a:r>
            <a:r>
              <a:rPr sz="1100" dirty="0">
                <a:latin typeface="Arial MT"/>
                <a:cs typeface="Arial MT"/>
              </a:rPr>
              <a:t>r</a:t>
            </a:r>
            <a:r>
              <a:rPr sz="1100" spc="-35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j</a:t>
            </a:r>
            <a:r>
              <a:rPr sz="1100" dirty="0">
                <a:latin typeface="Arial MT"/>
                <a:cs typeface="Arial MT"/>
              </a:rPr>
              <a:t>e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spc="-30" dirty="0">
                <a:latin typeface="Arial MT"/>
                <a:cs typeface="Arial MT"/>
              </a:rPr>
              <a:t>v</a:t>
            </a:r>
            <a:r>
              <a:rPr sz="1100" spc="-25" dirty="0">
                <a:latin typeface="Arial MT"/>
                <a:cs typeface="Arial MT"/>
              </a:rPr>
              <a:t>e</a:t>
            </a:r>
            <a:r>
              <a:rPr sz="1100" spc="-10" dirty="0">
                <a:latin typeface="Arial MT"/>
                <a:cs typeface="Arial MT"/>
              </a:rPr>
              <a:t>li</a:t>
            </a:r>
            <a:r>
              <a:rPr sz="1100" spc="-30" dirty="0">
                <a:latin typeface="Arial MT"/>
                <a:cs typeface="Arial MT"/>
              </a:rPr>
              <a:t>k</a:t>
            </a:r>
            <a:r>
              <a:rPr sz="1100" spc="-25" dirty="0">
                <a:latin typeface="Arial MT"/>
                <a:cs typeface="Arial MT"/>
              </a:rPr>
              <a:t>o</a:t>
            </a:r>
            <a:r>
              <a:rPr sz="1100" spc="-30" dirty="0">
                <a:latin typeface="Arial MT"/>
                <a:cs typeface="Arial MT"/>
              </a:rPr>
              <a:t>s</a:t>
            </a:r>
            <a:r>
              <a:rPr sz="1100" dirty="0">
                <a:latin typeface="Arial MT"/>
                <a:cs typeface="Arial MT"/>
              </a:rPr>
              <a:t>t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nep</a:t>
            </a:r>
            <a:r>
              <a:rPr sz="1100" spc="-20" dirty="0">
                <a:latin typeface="Arial MT"/>
                <a:cs typeface="Arial MT"/>
              </a:rPr>
              <a:t>r</a:t>
            </a:r>
            <a:r>
              <a:rPr sz="1100" spc="-25" dirty="0">
                <a:latin typeface="Arial MT"/>
                <a:cs typeface="Arial MT"/>
              </a:rPr>
              <a:t>e</a:t>
            </a:r>
            <a:r>
              <a:rPr sz="1100" spc="-45" dirty="0">
                <a:latin typeface="Arial MT"/>
                <a:cs typeface="Arial MT"/>
              </a:rPr>
              <a:t>m</a:t>
            </a:r>
            <a:r>
              <a:rPr sz="1100" spc="-10" dirty="0">
                <a:latin typeface="Arial MT"/>
                <a:cs typeface="Arial MT"/>
              </a:rPr>
              <a:t>i</a:t>
            </a:r>
            <a:r>
              <a:rPr sz="1100" spc="-580" dirty="0">
                <a:latin typeface="Arial MT"/>
                <a:cs typeface="Arial MT"/>
              </a:rPr>
              <a:t>č</a:t>
            </a:r>
            <a:r>
              <a:rPr sz="1100" spc="-25" dirty="0">
                <a:latin typeface="Arial MT"/>
                <a:cs typeface="Arial MT"/>
              </a:rPr>
              <a:t>n</a:t>
            </a:r>
            <a:r>
              <a:rPr sz="1100" spc="-10" dirty="0">
                <a:latin typeface="Arial MT"/>
                <a:cs typeface="Arial MT"/>
              </a:rPr>
              <a:t>i</a:t>
            </a:r>
            <a:r>
              <a:rPr sz="1100" spc="-25" dirty="0">
                <a:latin typeface="Arial MT"/>
                <a:cs typeface="Arial MT"/>
              </a:rPr>
              <a:t>ne</a:t>
            </a:r>
            <a:r>
              <a:rPr sz="1100" dirty="0">
                <a:latin typeface="Arial MT"/>
                <a:cs typeface="Arial MT"/>
              </a:rPr>
              <a:t>,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p</a:t>
            </a:r>
            <a:r>
              <a:rPr sz="1100" spc="-20" dirty="0">
                <a:latin typeface="Arial MT"/>
                <a:cs typeface="Arial MT"/>
              </a:rPr>
              <a:t>r</a:t>
            </a:r>
            <a:r>
              <a:rPr sz="1100" dirty="0">
                <a:latin typeface="Arial MT"/>
                <a:cs typeface="Arial MT"/>
              </a:rPr>
              <a:t>i</a:t>
            </a:r>
            <a:r>
              <a:rPr sz="1100" spc="-25" dirty="0">
                <a:latin typeface="Arial MT"/>
                <a:cs typeface="Arial MT"/>
              </a:rPr>
              <a:t> </a:t>
            </a:r>
            <a:r>
              <a:rPr sz="1100" spc="-580" dirty="0">
                <a:latin typeface="Arial MT"/>
                <a:cs typeface="Arial MT"/>
              </a:rPr>
              <a:t>č</a:t>
            </a:r>
            <a:r>
              <a:rPr sz="1100" spc="-25" dirty="0">
                <a:latin typeface="Arial MT"/>
                <a:cs typeface="Arial MT"/>
              </a:rPr>
              <a:t>e</a:t>
            </a:r>
            <a:r>
              <a:rPr sz="1100" spc="-45" dirty="0">
                <a:latin typeface="Arial MT"/>
                <a:cs typeface="Arial MT"/>
              </a:rPr>
              <a:t>m</a:t>
            </a:r>
            <a:r>
              <a:rPr sz="1100" spc="-25" dirty="0">
                <a:latin typeface="Arial MT"/>
                <a:cs typeface="Arial MT"/>
              </a:rPr>
              <a:t>e</a:t>
            </a:r>
            <a:r>
              <a:rPr sz="1100" dirty="0">
                <a:latin typeface="Arial MT"/>
                <a:cs typeface="Arial MT"/>
              </a:rPr>
              <a:t>r</a:t>
            </a:r>
            <a:r>
              <a:rPr sz="1100" spc="-35" dirty="0">
                <a:latin typeface="Arial MT"/>
                <a:cs typeface="Arial MT"/>
              </a:rPr>
              <a:t> </a:t>
            </a:r>
            <a:r>
              <a:rPr sz="1100" spc="-45" dirty="0">
                <a:latin typeface="Arial MT"/>
                <a:cs typeface="Arial MT"/>
              </a:rPr>
              <a:t>m</a:t>
            </a:r>
            <a:r>
              <a:rPr sz="1100" spc="-25" dirty="0">
                <a:latin typeface="Arial MT"/>
                <a:cs typeface="Arial MT"/>
              </a:rPr>
              <a:t>e</a:t>
            </a:r>
            <a:r>
              <a:rPr sz="1100" spc="-20" dirty="0">
                <a:latin typeface="Arial MT"/>
                <a:cs typeface="Arial MT"/>
              </a:rPr>
              <a:t>t</a:t>
            </a:r>
            <a:r>
              <a:rPr sz="1100" spc="-25" dirty="0">
                <a:latin typeface="Arial MT"/>
                <a:cs typeface="Arial MT"/>
              </a:rPr>
              <a:t>od</a:t>
            </a:r>
            <a:r>
              <a:rPr sz="1100" dirty="0">
                <a:latin typeface="Arial MT"/>
                <a:cs typeface="Arial MT"/>
              </a:rPr>
              <a:t>a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spc="-30" dirty="0">
                <a:latin typeface="Arial MT"/>
                <a:cs typeface="Arial MT"/>
              </a:rPr>
              <a:t>vk</a:t>
            </a:r>
            <a:r>
              <a:rPr sz="1100" spc="-10" dirty="0">
                <a:latin typeface="Arial MT"/>
                <a:cs typeface="Arial MT"/>
              </a:rPr>
              <a:t>lj</a:t>
            </a:r>
            <a:r>
              <a:rPr sz="1100" spc="-25" dirty="0">
                <a:latin typeface="Arial MT"/>
                <a:cs typeface="Arial MT"/>
              </a:rPr>
              <a:t>u</a:t>
            </a:r>
            <a:r>
              <a:rPr sz="1100" spc="-580" dirty="0">
                <a:latin typeface="Arial MT"/>
                <a:cs typeface="Arial MT"/>
              </a:rPr>
              <a:t>č</a:t>
            </a:r>
            <a:r>
              <a:rPr sz="1100" spc="-25" dirty="0">
                <a:latin typeface="Arial MT"/>
                <a:cs typeface="Arial MT"/>
              </a:rPr>
              <a:t>u</a:t>
            </a:r>
            <a:r>
              <a:rPr sz="1100" spc="-10" dirty="0">
                <a:latin typeface="Arial MT"/>
                <a:cs typeface="Arial MT"/>
              </a:rPr>
              <a:t>j</a:t>
            </a:r>
            <a:r>
              <a:rPr sz="1100" dirty="0">
                <a:latin typeface="Arial MT"/>
                <a:cs typeface="Arial MT"/>
              </a:rPr>
              <a:t>e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i</a:t>
            </a:r>
            <a:r>
              <a:rPr sz="1100" spc="-30" dirty="0">
                <a:latin typeface="Arial MT"/>
                <a:cs typeface="Arial MT"/>
              </a:rPr>
              <a:t>z</a:t>
            </a:r>
            <a:r>
              <a:rPr sz="1100" spc="-20" dirty="0">
                <a:latin typeface="Arial MT"/>
                <a:cs typeface="Arial MT"/>
              </a:rPr>
              <a:t>r</a:t>
            </a:r>
            <a:r>
              <a:rPr sz="1100" spc="-25" dirty="0">
                <a:latin typeface="Arial MT"/>
                <a:cs typeface="Arial MT"/>
              </a:rPr>
              <a:t>a</a:t>
            </a:r>
            <a:r>
              <a:rPr sz="1100" spc="-580" dirty="0">
                <a:latin typeface="Arial MT"/>
                <a:cs typeface="Arial MT"/>
              </a:rPr>
              <a:t>č</a:t>
            </a:r>
            <a:r>
              <a:rPr sz="1100" spc="-25" dirty="0">
                <a:latin typeface="Arial MT"/>
                <a:cs typeface="Arial MT"/>
              </a:rPr>
              <a:t>u</a:t>
            </a:r>
            <a:r>
              <a:rPr sz="1100" dirty="0">
                <a:latin typeface="Arial MT"/>
                <a:cs typeface="Arial MT"/>
              </a:rPr>
              <a:t>n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po</a:t>
            </a:r>
            <a:r>
              <a:rPr sz="1100" spc="-30" dirty="0">
                <a:latin typeface="Arial MT"/>
                <a:cs typeface="Arial MT"/>
              </a:rPr>
              <a:t>v</a:t>
            </a:r>
            <a:r>
              <a:rPr sz="1100" spc="-25" dirty="0">
                <a:latin typeface="Arial MT"/>
                <a:cs typeface="Arial MT"/>
              </a:rPr>
              <a:t>p</a:t>
            </a:r>
            <a:r>
              <a:rPr sz="1100" spc="-20" dirty="0">
                <a:latin typeface="Arial MT"/>
                <a:cs typeface="Arial MT"/>
              </a:rPr>
              <a:t>r</a:t>
            </a:r>
            <a:r>
              <a:rPr sz="1100" spc="-25" dirty="0">
                <a:latin typeface="Arial MT"/>
                <a:cs typeface="Arial MT"/>
              </a:rPr>
              <a:t>e</a:t>
            </a:r>
            <a:r>
              <a:rPr sz="1100" spc="-580" dirty="0">
                <a:latin typeface="Arial MT"/>
                <a:cs typeface="Arial MT"/>
              </a:rPr>
              <a:t>č</a:t>
            </a:r>
            <a:r>
              <a:rPr sz="1100" spc="-25" dirty="0">
                <a:latin typeface="Arial MT"/>
                <a:cs typeface="Arial MT"/>
              </a:rPr>
              <a:t>n</a:t>
            </a:r>
            <a:r>
              <a:rPr sz="1100" dirty="0">
                <a:latin typeface="Arial MT"/>
                <a:cs typeface="Arial MT"/>
              </a:rPr>
              <a:t>e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spc="-30" dirty="0">
                <a:latin typeface="Arial MT"/>
                <a:cs typeface="Arial MT"/>
              </a:rPr>
              <a:t>c</a:t>
            </a:r>
            <a:r>
              <a:rPr sz="1100" spc="-25" dirty="0">
                <a:latin typeface="Arial MT"/>
                <a:cs typeface="Arial MT"/>
              </a:rPr>
              <a:t>en</a:t>
            </a:r>
            <a:r>
              <a:rPr sz="1100" dirty="0">
                <a:latin typeface="Arial MT"/>
                <a:cs typeface="Arial MT"/>
              </a:rPr>
              <a:t>e  </a:t>
            </a:r>
            <a:r>
              <a:rPr sz="1100" spc="-70" dirty="0">
                <a:latin typeface="Arial MT"/>
                <a:cs typeface="Arial MT"/>
              </a:rPr>
              <a:t>nepremičnine</a:t>
            </a:r>
            <a:r>
              <a:rPr sz="1100" spc="-50" dirty="0">
                <a:latin typeface="Arial MT"/>
                <a:cs typeface="Arial MT"/>
              </a:rPr>
              <a:t> </a:t>
            </a:r>
            <a:r>
              <a:rPr sz="1100" spc="-15" dirty="0">
                <a:latin typeface="Arial MT"/>
                <a:cs typeface="Arial MT"/>
              </a:rPr>
              <a:t>na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kvadratni</a:t>
            </a:r>
            <a:r>
              <a:rPr sz="1100" spc="-30" dirty="0">
                <a:latin typeface="Arial MT"/>
                <a:cs typeface="Arial MT"/>
              </a:rPr>
              <a:t> meter</a:t>
            </a:r>
            <a:endParaRPr sz="11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254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400" b="1" spc="-30" dirty="0">
                <a:latin typeface="Arial"/>
                <a:cs typeface="Arial"/>
              </a:rPr>
              <a:t>Hedonski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regresijski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modeli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(Hedonic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30" dirty="0">
                <a:latin typeface="Arial"/>
                <a:cs typeface="Arial"/>
              </a:rPr>
              <a:t>Models)</a:t>
            </a:r>
            <a:endParaRPr sz="1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29"/>
              </a:spcBef>
              <a:buChar char="–"/>
              <a:tabLst>
                <a:tab pos="755015" algn="l"/>
                <a:tab pos="755650" algn="l"/>
              </a:tabLst>
            </a:pPr>
            <a:r>
              <a:rPr sz="1100" spc="-25" dirty="0">
                <a:latin typeface="Arial MT"/>
                <a:cs typeface="Arial MT"/>
              </a:rPr>
              <a:t>Regresijski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model</a:t>
            </a:r>
            <a:r>
              <a:rPr sz="1100" spc="-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v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katerem</a:t>
            </a:r>
            <a:r>
              <a:rPr sz="1100" spc="-55" dirty="0">
                <a:latin typeface="Arial MT"/>
                <a:cs typeface="Arial MT"/>
              </a:rPr>
              <a:t> </a:t>
            </a:r>
            <a:r>
              <a:rPr sz="1100" spc="-15" dirty="0">
                <a:latin typeface="Arial MT"/>
                <a:cs typeface="Arial MT"/>
              </a:rPr>
              <a:t>so</a:t>
            </a:r>
            <a:r>
              <a:rPr sz="1100" spc="-35" dirty="0">
                <a:latin typeface="Arial MT"/>
                <a:cs typeface="Arial MT"/>
              </a:rPr>
              <a:t> </a:t>
            </a:r>
            <a:r>
              <a:rPr sz="1100" spc="-20" dirty="0">
                <a:latin typeface="Arial MT"/>
                <a:cs typeface="Arial MT"/>
              </a:rPr>
              <a:t>cene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75" dirty="0">
                <a:latin typeface="Arial MT"/>
                <a:cs typeface="Arial MT"/>
              </a:rPr>
              <a:t>nepremičnin</a:t>
            </a:r>
            <a:r>
              <a:rPr sz="1100" spc="-35" dirty="0">
                <a:latin typeface="Arial MT"/>
                <a:cs typeface="Arial MT"/>
              </a:rPr>
              <a:t> </a:t>
            </a:r>
            <a:r>
              <a:rPr sz="1100" spc="-90" dirty="0">
                <a:latin typeface="Arial MT"/>
                <a:cs typeface="Arial MT"/>
              </a:rPr>
              <a:t>izražene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20" dirty="0">
                <a:latin typeface="Arial MT"/>
                <a:cs typeface="Arial MT"/>
              </a:rPr>
              <a:t>kot</a:t>
            </a:r>
            <a:r>
              <a:rPr sz="1100" spc="-30" dirty="0">
                <a:latin typeface="Arial MT"/>
                <a:cs typeface="Arial MT"/>
              </a:rPr>
              <a:t> </a:t>
            </a:r>
            <a:r>
              <a:rPr sz="1100" spc="-20" dirty="0">
                <a:latin typeface="Arial MT"/>
                <a:cs typeface="Arial MT"/>
              </a:rPr>
              <a:t>funkcija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20" dirty="0">
                <a:latin typeface="Arial MT"/>
                <a:cs typeface="Arial MT"/>
              </a:rPr>
              <a:t>njihovih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lastnosti</a:t>
            </a:r>
            <a:endParaRPr sz="1100">
              <a:latin typeface="Arial MT"/>
              <a:cs typeface="Arial MT"/>
            </a:endParaRPr>
          </a:p>
          <a:p>
            <a:pPr marL="755015" marR="200025" lvl="1" indent="-285750">
              <a:lnSpc>
                <a:spcPts val="1200"/>
              </a:lnSpc>
              <a:spcBef>
                <a:spcPts val="305"/>
              </a:spcBef>
              <a:buChar char="–"/>
              <a:tabLst>
                <a:tab pos="755015" algn="l"/>
                <a:tab pos="755650" algn="l"/>
              </a:tabLst>
            </a:pPr>
            <a:r>
              <a:rPr sz="1100" spc="-20" dirty="0">
                <a:latin typeface="Arial MT"/>
                <a:cs typeface="Arial MT"/>
              </a:rPr>
              <a:t>Predstavljajo </a:t>
            </a:r>
            <a:r>
              <a:rPr sz="1100" spc="-25" dirty="0">
                <a:latin typeface="Arial MT"/>
                <a:cs typeface="Arial MT"/>
              </a:rPr>
              <a:t>posplošene vrednosti </a:t>
            </a:r>
            <a:r>
              <a:rPr sz="1100" spc="-20" dirty="0">
                <a:latin typeface="Arial MT"/>
                <a:cs typeface="Arial MT"/>
              </a:rPr>
              <a:t>oz. </a:t>
            </a:r>
            <a:r>
              <a:rPr sz="1100" spc="-160" dirty="0">
                <a:latin typeface="Arial MT"/>
                <a:cs typeface="Arial MT"/>
              </a:rPr>
              <a:t>množično</a:t>
            </a:r>
            <a:r>
              <a:rPr sz="1100" spc="-155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vrednotenje </a:t>
            </a:r>
            <a:r>
              <a:rPr sz="1100" dirty="0">
                <a:latin typeface="Arial MT"/>
                <a:cs typeface="Arial MT"/>
              </a:rPr>
              <a:t>, </a:t>
            </a:r>
            <a:r>
              <a:rPr sz="1100" spc="-15" dirty="0">
                <a:latin typeface="Arial MT"/>
                <a:cs typeface="Arial MT"/>
              </a:rPr>
              <a:t>ki se </a:t>
            </a:r>
            <a:r>
              <a:rPr sz="1100" spc="-90" dirty="0">
                <a:latin typeface="Arial MT"/>
                <a:cs typeface="Arial MT"/>
              </a:rPr>
              <a:t>običajno </a:t>
            </a:r>
            <a:r>
              <a:rPr sz="1100" spc="-20" dirty="0">
                <a:latin typeface="Arial MT"/>
                <a:cs typeface="Arial MT"/>
              </a:rPr>
              <a:t>uporablja </a:t>
            </a:r>
            <a:r>
              <a:rPr sz="1100" dirty="0">
                <a:latin typeface="Arial MT"/>
                <a:cs typeface="Arial MT"/>
              </a:rPr>
              <a:t>v </a:t>
            </a:r>
            <a:r>
              <a:rPr sz="1100" spc="-25" dirty="0">
                <a:latin typeface="Arial MT"/>
                <a:cs typeface="Arial MT"/>
              </a:rPr>
              <a:t>kontekstu </a:t>
            </a:r>
            <a:r>
              <a:rPr sz="1100" spc="-295" dirty="0">
                <a:latin typeface="Arial MT"/>
                <a:cs typeface="Arial MT"/>
              </a:rPr>
              <a:t> </a:t>
            </a:r>
            <a:r>
              <a:rPr sz="1100" spc="-80" dirty="0">
                <a:latin typeface="Arial MT"/>
                <a:cs typeface="Arial MT"/>
              </a:rPr>
              <a:t>obdavčitve</a:t>
            </a:r>
            <a:endParaRPr sz="11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28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400" b="1" spc="-90" dirty="0">
                <a:latin typeface="Arial"/>
                <a:cs typeface="Arial"/>
              </a:rPr>
              <a:t>A</a:t>
            </a:r>
            <a:r>
              <a:rPr sz="1400" b="1" spc="-30" dirty="0">
                <a:latin typeface="Arial"/>
                <a:cs typeface="Arial"/>
              </a:rPr>
              <a:t>v</a:t>
            </a:r>
            <a:r>
              <a:rPr sz="1400" b="1" spc="-20" dirty="0">
                <a:latin typeface="Arial"/>
                <a:cs typeface="Arial"/>
              </a:rPr>
              <a:t>t</a:t>
            </a:r>
            <a:r>
              <a:rPr sz="1400" b="1" spc="-30" dirty="0">
                <a:latin typeface="Arial"/>
                <a:cs typeface="Arial"/>
              </a:rPr>
              <a:t>o</a:t>
            </a:r>
            <a:r>
              <a:rPr sz="1400" b="1" spc="-50" dirty="0">
                <a:latin typeface="Arial"/>
                <a:cs typeface="Arial"/>
              </a:rPr>
              <a:t>m</a:t>
            </a:r>
            <a:r>
              <a:rPr sz="1400" b="1" spc="-30" dirty="0">
                <a:latin typeface="Arial"/>
                <a:cs typeface="Arial"/>
              </a:rPr>
              <a:t>a</a:t>
            </a:r>
            <a:r>
              <a:rPr sz="1400" b="1" spc="-20" dirty="0">
                <a:latin typeface="Arial"/>
                <a:cs typeface="Arial"/>
              </a:rPr>
              <a:t>t</a:t>
            </a:r>
            <a:r>
              <a:rPr sz="1400" b="1" spc="-30" dirty="0">
                <a:latin typeface="Arial"/>
                <a:cs typeface="Arial"/>
              </a:rPr>
              <a:t>sk</a:t>
            </a:r>
            <a:r>
              <a:rPr sz="1400" b="1" dirty="0">
                <a:latin typeface="Arial"/>
                <a:cs typeface="Arial"/>
              </a:rPr>
              <a:t>i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spc="-50" dirty="0">
                <a:latin typeface="Arial"/>
                <a:cs typeface="Arial"/>
              </a:rPr>
              <a:t>m</a:t>
            </a:r>
            <a:r>
              <a:rPr sz="1400" b="1" spc="-30" dirty="0">
                <a:latin typeface="Arial"/>
                <a:cs typeface="Arial"/>
              </a:rPr>
              <a:t>ode</a:t>
            </a:r>
            <a:r>
              <a:rPr sz="1400" b="1" spc="-15" dirty="0">
                <a:latin typeface="Arial"/>
                <a:cs typeface="Arial"/>
              </a:rPr>
              <a:t>l</a:t>
            </a:r>
            <a:r>
              <a:rPr sz="1400" b="1" dirty="0">
                <a:latin typeface="Arial"/>
                <a:cs typeface="Arial"/>
              </a:rPr>
              <a:t>i</a:t>
            </a:r>
            <a:r>
              <a:rPr sz="1400" b="1" spc="-30" dirty="0">
                <a:latin typeface="Arial"/>
                <a:cs typeface="Arial"/>
              </a:rPr>
              <a:t> v</a:t>
            </a:r>
            <a:r>
              <a:rPr sz="1400" b="1" spc="-25" dirty="0">
                <a:latin typeface="Arial"/>
                <a:cs typeface="Arial"/>
              </a:rPr>
              <a:t>r</a:t>
            </a:r>
            <a:r>
              <a:rPr sz="1400" b="1" spc="-30" dirty="0">
                <a:latin typeface="Arial"/>
                <a:cs typeface="Arial"/>
              </a:rPr>
              <a:t>edno</a:t>
            </a:r>
            <a:r>
              <a:rPr sz="1400" b="1" spc="-20" dirty="0">
                <a:latin typeface="Arial"/>
                <a:cs typeface="Arial"/>
              </a:rPr>
              <a:t>t</a:t>
            </a:r>
            <a:r>
              <a:rPr sz="1400" b="1" spc="-30" dirty="0">
                <a:latin typeface="Arial"/>
                <a:cs typeface="Arial"/>
              </a:rPr>
              <a:t>en</a:t>
            </a:r>
            <a:r>
              <a:rPr sz="1400" b="1" spc="-15" dirty="0">
                <a:latin typeface="Arial"/>
                <a:cs typeface="Arial"/>
              </a:rPr>
              <a:t>j</a:t>
            </a:r>
            <a:r>
              <a:rPr sz="1400" b="1" dirty="0">
                <a:latin typeface="Arial"/>
                <a:cs typeface="Arial"/>
              </a:rPr>
              <a:t>a</a:t>
            </a:r>
            <a:r>
              <a:rPr sz="1400" b="1" spc="-45" dirty="0">
                <a:latin typeface="Arial"/>
                <a:cs typeface="Arial"/>
              </a:rPr>
              <a:t> </a:t>
            </a:r>
            <a:r>
              <a:rPr sz="1400" b="1" spc="-20" dirty="0">
                <a:latin typeface="Arial"/>
                <a:cs typeface="Arial"/>
              </a:rPr>
              <a:t>(</a:t>
            </a:r>
            <a:r>
              <a:rPr sz="1400" b="1" spc="-40" dirty="0">
                <a:latin typeface="Arial"/>
                <a:cs typeface="Arial"/>
              </a:rPr>
              <a:t>C</a:t>
            </a:r>
            <a:r>
              <a:rPr sz="1400" b="1" spc="-30" dirty="0">
                <a:latin typeface="Arial"/>
                <a:cs typeface="Arial"/>
              </a:rPr>
              <a:t>o</a:t>
            </a:r>
            <a:r>
              <a:rPr sz="1400" b="1" spc="-50" dirty="0">
                <a:latin typeface="Arial"/>
                <a:cs typeface="Arial"/>
              </a:rPr>
              <a:t>m</a:t>
            </a:r>
            <a:r>
              <a:rPr sz="1400" b="1" spc="-30" dirty="0">
                <a:latin typeface="Arial"/>
                <a:cs typeface="Arial"/>
              </a:rPr>
              <a:t>pa</a:t>
            </a:r>
            <a:r>
              <a:rPr sz="1400" b="1" spc="-25" dirty="0">
                <a:latin typeface="Arial"/>
                <a:cs typeface="Arial"/>
              </a:rPr>
              <a:t>r</a:t>
            </a:r>
            <a:r>
              <a:rPr sz="1400" b="1" spc="-30" dirty="0">
                <a:latin typeface="Arial"/>
                <a:cs typeface="Arial"/>
              </a:rPr>
              <a:t>ab</a:t>
            </a:r>
            <a:r>
              <a:rPr sz="1400" b="1" spc="-15" dirty="0">
                <a:latin typeface="Arial"/>
                <a:cs typeface="Arial"/>
              </a:rPr>
              <a:t>l</a:t>
            </a:r>
            <a:r>
              <a:rPr sz="1400" b="1" spc="-30" dirty="0">
                <a:latin typeface="Arial"/>
                <a:cs typeface="Arial"/>
              </a:rPr>
              <a:t>e</a:t>
            </a:r>
            <a:r>
              <a:rPr sz="1400" b="1" dirty="0">
                <a:latin typeface="Arial"/>
                <a:cs typeface="Arial"/>
              </a:rPr>
              <a:t>s</a:t>
            </a:r>
            <a:r>
              <a:rPr sz="1400" b="1" spc="-45" dirty="0">
                <a:latin typeface="Arial"/>
                <a:cs typeface="Arial"/>
              </a:rPr>
              <a:t> </a:t>
            </a:r>
            <a:r>
              <a:rPr sz="1400" b="1" spc="-40" dirty="0">
                <a:latin typeface="Arial"/>
                <a:cs typeface="Arial"/>
              </a:rPr>
              <a:t>B</a:t>
            </a:r>
            <a:r>
              <a:rPr sz="1400" b="1" spc="-30" dirty="0">
                <a:latin typeface="Arial"/>
                <a:cs typeface="Arial"/>
              </a:rPr>
              <a:t>ase</a:t>
            </a:r>
            <a:r>
              <a:rPr sz="1400" b="1" dirty="0">
                <a:latin typeface="Arial"/>
                <a:cs typeface="Arial"/>
              </a:rPr>
              <a:t>d</a:t>
            </a:r>
            <a:r>
              <a:rPr sz="1400" b="1" spc="-95" dirty="0">
                <a:latin typeface="Arial"/>
                <a:cs typeface="Arial"/>
              </a:rPr>
              <a:t> </a:t>
            </a:r>
            <a:r>
              <a:rPr sz="1400" b="1" spc="-140" dirty="0">
                <a:latin typeface="Arial"/>
                <a:cs typeface="Arial"/>
              </a:rPr>
              <a:t>A</a:t>
            </a:r>
            <a:r>
              <a:rPr sz="1400" b="1" spc="-35" dirty="0">
                <a:latin typeface="Arial"/>
                <a:cs typeface="Arial"/>
              </a:rPr>
              <a:t>V</a:t>
            </a:r>
            <a:r>
              <a:rPr sz="1400" b="1" spc="-45" dirty="0">
                <a:latin typeface="Arial"/>
                <a:cs typeface="Arial"/>
              </a:rPr>
              <a:t>M</a:t>
            </a:r>
            <a:r>
              <a:rPr sz="1400" b="1" dirty="0">
                <a:latin typeface="Arial"/>
                <a:cs typeface="Arial"/>
              </a:rPr>
              <a:t>)</a:t>
            </a:r>
            <a:endParaRPr sz="1400">
              <a:latin typeface="Arial"/>
              <a:cs typeface="Arial"/>
            </a:endParaRPr>
          </a:p>
          <a:p>
            <a:pPr marL="755015" marR="5080" lvl="1" indent="-285750">
              <a:lnSpc>
                <a:spcPts val="1300"/>
              </a:lnSpc>
              <a:spcBef>
                <a:spcPts val="265"/>
              </a:spcBef>
              <a:buChar char="–"/>
              <a:tabLst>
                <a:tab pos="755015" algn="l"/>
                <a:tab pos="755650" algn="l"/>
              </a:tabLst>
            </a:pPr>
            <a:r>
              <a:rPr sz="1100" spc="-25" dirty="0">
                <a:latin typeface="Arial MT"/>
                <a:cs typeface="Arial MT"/>
              </a:rPr>
              <a:t>Napredni </a:t>
            </a:r>
            <a:r>
              <a:rPr sz="1100" spc="-70" dirty="0">
                <a:latin typeface="Arial MT"/>
                <a:cs typeface="Arial MT"/>
              </a:rPr>
              <a:t>statistični </a:t>
            </a:r>
            <a:r>
              <a:rPr sz="1100" spc="-25" dirty="0">
                <a:latin typeface="Arial MT"/>
                <a:cs typeface="Arial MT"/>
              </a:rPr>
              <a:t>model, </a:t>
            </a:r>
            <a:r>
              <a:rPr sz="1100" spc="-15" dirty="0">
                <a:latin typeface="Arial MT"/>
                <a:cs typeface="Arial MT"/>
              </a:rPr>
              <a:t>ki </a:t>
            </a:r>
            <a:r>
              <a:rPr sz="1100" spc="-20" dirty="0">
                <a:latin typeface="Arial MT"/>
                <a:cs typeface="Arial MT"/>
              </a:rPr>
              <a:t>temelji </a:t>
            </a:r>
            <a:r>
              <a:rPr sz="1100" spc="-15" dirty="0">
                <a:latin typeface="Arial MT"/>
                <a:cs typeface="Arial MT"/>
              </a:rPr>
              <a:t>na </a:t>
            </a:r>
            <a:r>
              <a:rPr sz="1100" spc="-20" dirty="0">
                <a:latin typeface="Arial MT"/>
                <a:cs typeface="Arial MT"/>
              </a:rPr>
              <a:t>izbiri primerljivih </a:t>
            </a:r>
            <a:r>
              <a:rPr sz="1100" spc="-70" dirty="0">
                <a:latin typeface="Arial MT"/>
                <a:cs typeface="Arial MT"/>
              </a:rPr>
              <a:t>nepremičnin, </a:t>
            </a:r>
            <a:r>
              <a:rPr sz="1100" spc="-15" dirty="0">
                <a:latin typeface="Arial MT"/>
                <a:cs typeface="Arial MT"/>
              </a:rPr>
              <a:t>pri </a:t>
            </a:r>
            <a:r>
              <a:rPr sz="1100" spc="-135" dirty="0">
                <a:latin typeface="Arial MT"/>
                <a:cs typeface="Arial MT"/>
              </a:rPr>
              <a:t>čemer</a:t>
            </a:r>
            <a:r>
              <a:rPr sz="1100" spc="-130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upošteva </a:t>
            </a:r>
            <a:r>
              <a:rPr sz="1100" spc="-204" dirty="0">
                <a:latin typeface="Arial MT"/>
                <a:cs typeface="Arial MT"/>
              </a:rPr>
              <a:t>več</a:t>
            </a:r>
            <a:r>
              <a:rPr sz="1100" spc="-200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lastnosti </a:t>
            </a:r>
            <a:r>
              <a:rPr sz="1100" spc="-295" dirty="0">
                <a:latin typeface="Arial MT"/>
                <a:cs typeface="Arial MT"/>
              </a:rPr>
              <a:t> </a:t>
            </a:r>
            <a:r>
              <a:rPr sz="1100" spc="-20" dirty="0">
                <a:latin typeface="Arial MT"/>
                <a:cs typeface="Arial MT"/>
              </a:rPr>
              <a:t>kot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15" dirty="0">
                <a:latin typeface="Arial MT"/>
                <a:cs typeface="Arial MT"/>
              </a:rPr>
              <a:t>so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spc="-20" dirty="0">
                <a:latin typeface="Arial MT"/>
                <a:cs typeface="Arial MT"/>
              </a:rPr>
              <a:t>npr.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20" dirty="0">
                <a:latin typeface="Arial MT"/>
                <a:cs typeface="Arial MT"/>
              </a:rPr>
              <a:t>lokacija,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15" dirty="0">
                <a:latin typeface="Arial MT"/>
                <a:cs typeface="Arial MT"/>
              </a:rPr>
              <a:t>leto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spc="-20" dirty="0">
                <a:latin typeface="Arial MT"/>
                <a:cs typeface="Arial MT"/>
              </a:rPr>
              <a:t>izgradnje,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20" dirty="0">
                <a:latin typeface="Arial MT"/>
                <a:cs typeface="Arial MT"/>
              </a:rPr>
              <a:t>stanje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prenov,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20" dirty="0">
                <a:latin typeface="Arial MT"/>
                <a:cs typeface="Arial MT"/>
              </a:rPr>
              <a:t>velikost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15" dirty="0">
                <a:latin typeface="Arial MT"/>
                <a:cs typeface="Arial MT"/>
              </a:rPr>
              <a:t>ipd.</a:t>
            </a:r>
            <a:endParaRPr sz="1100">
              <a:latin typeface="Arial MT"/>
              <a:cs typeface="Arial MT"/>
            </a:endParaRPr>
          </a:p>
          <a:p>
            <a:pPr marL="755650" lvl="1" indent="-285750">
              <a:lnSpc>
                <a:spcPct val="100000"/>
              </a:lnSpc>
              <a:spcBef>
                <a:spcPts val="150"/>
              </a:spcBef>
              <a:buChar char="–"/>
              <a:tabLst>
                <a:tab pos="755015" algn="l"/>
                <a:tab pos="755650" algn="l"/>
              </a:tabLst>
            </a:pPr>
            <a:r>
              <a:rPr sz="1100" spc="-25" dirty="0">
                <a:latin typeface="Arial MT"/>
                <a:cs typeface="Arial MT"/>
              </a:rPr>
              <a:t>Lah</a:t>
            </a:r>
            <a:r>
              <a:rPr sz="1100" spc="-30" dirty="0">
                <a:latin typeface="Arial MT"/>
                <a:cs typeface="Arial MT"/>
              </a:rPr>
              <a:t>k</a:t>
            </a:r>
            <a:r>
              <a:rPr sz="1100" dirty="0">
                <a:latin typeface="Arial MT"/>
                <a:cs typeface="Arial MT"/>
              </a:rPr>
              <a:t>o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pod</a:t>
            </a:r>
            <a:r>
              <a:rPr sz="1100" dirty="0">
                <a:latin typeface="Arial MT"/>
                <a:cs typeface="Arial MT"/>
              </a:rPr>
              <a:t>a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spc="-30" dirty="0">
                <a:latin typeface="Arial MT"/>
                <a:cs typeface="Arial MT"/>
              </a:rPr>
              <a:t>s</a:t>
            </a:r>
            <a:r>
              <a:rPr sz="1100" spc="-20" dirty="0">
                <a:latin typeface="Arial MT"/>
                <a:cs typeface="Arial MT"/>
              </a:rPr>
              <a:t>t</a:t>
            </a:r>
            <a:r>
              <a:rPr sz="1100" spc="-25" dirty="0">
                <a:latin typeface="Arial MT"/>
                <a:cs typeface="Arial MT"/>
              </a:rPr>
              <a:t>opn</a:t>
            </a:r>
            <a:r>
              <a:rPr sz="1100" spc="-10" dirty="0">
                <a:latin typeface="Arial MT"/>
                <a:cs typeface="Arial MT"/>
              </a:rPr>
              <a:t>j</a:t>
            </a:r>
            <a:r>
              <a:rPr sz="1100" dirty="0">
                <a:latin typeface="Arial MT"/>
                <a:cs typeface="Arial MT"/>
              </a:rPr>
              <a:t>o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spc="-30" dirty="0">
                <a:latin typeface="Arial MT"/>
                <a:cs typeface="Arial MT"/>
              </a:rPr>
              <a:t>z</a:t>
            </a:r>
            <a:r>
              <a:rPr sz="1100" spc="-25" dirty="0">
                <a:latin typeface="Arial MT"/>
                <a:cs typeface="Arial MT"/>
              </a:rPr>
              <a:t>aupan</a:t>
            </a:r>
            <a:r>
              <a:rPr sz="1100" spc="-10" dirty="0">
                <a:latin typeface="Arial MT"/>
                <a:cs typeface="Arial MT"/>
              </a:rPr>
              <a:t>j</a:t>
            </a:r>
            <a:r>
              <a:rPr sz="1100" dirty="0">
                <a:latin typeface="Arial MT"/>
                <a:cs typeface="Arial MT"/>
              </a:rPr>
              <a:t>a</a:t>
            </a:r>
            <a:endParaRPr sz="1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8952" y="1892160"/>
            <a:ext cx="5504794" cy="332119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25637" y="210819"/>
            <a:ext cx="5454015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2785" marR="5080" indent="-1950720">
              <a:lnSpc>
                <a:spcPct val="100000"/>
              </a:lnSpc>
              <a:spcBef>
                <a:spcPts val="100"/>
              </a:spcBef>
            </a:pPr>
            <a:r>
              <a:rPr dirty="0"/>
              <a:t>Primerjava</a:t>
            </a:r>
            <a:r>
              <a:rPr spc="-85" dirty="0"/>
              <a:t> </a:t>
            </a:r>
            <a:r>
              <a:rPr dirty="0"/>
              <a:t>statističnih </a:t>
            </a:r>
            <a:r>
              <a:rPr spc="-1095" dirty="0"/>
              <a:t> </a:t>
            </a:r>
            <a:r>
              <a:rPr dirty="0"/>
              <a:t>metod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41795" y="5433060"/>
            <a:ext cx="384746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900" baseline="18518" dirty="0">
                <a:solidFill>
                  <a:srgbClr val="595959"/>
                </a:solidFill>
                <a:latin typeface="Corbel"/>
                <a:cs typeface="Corbel"/>
              </a:rPr>
              <a:t>2</a:t>
            </a:r>
            <a:r>
              <a:rPr sz="900" spc="15" baseline="18518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EMF/EAA</a:t>
            </a:r>
            <a:r>
              <a:rPr sz="800" spc="15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Joint</a:t>
            </a:r>
            <a:r>
              <a:rPr sz="800" spc="10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Paper on</a:t>
            </a:r>
            <a:r>
              <a:rPr sz="800" spc="15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the</a:t>
            </a:r>
            <a:r>
              <a:rPr sz="800" spc="15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Use</a:t>
            </a:r>
            <a:r>
              <a:rPr sz="800" spc="15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of</a:t>
            </a:r>
            <a:r>
              <a:rPr sz="800" spc="10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Automated</a:t>
            </a:r>
            <a:r>
              <a:rPr sz="800" spc="10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Valuation</a:t>
            </a:r>
            <a:r>
              <a:rPr sz="800" spc="15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Models</a:t>
            </a:r>
            <a:r>
              <a:rPr sz="800" spc="15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dirty="0">
                <a:solidFill>
                  <a:srgbClr val="595959"/>
                </a:solidFill>
                <a:latin typeface="Corbel"/>
                <a:cs typeface="Corbel"/>
              </a:rPr>
              <a:t>in</a:t>
            </a:r>
            <a:r>
              <a:rPr sz="800" spc="15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Europe</a:t>
            </a:r>
            <a:r>
              <a:rPr sz="800" spc="15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dirty="0">
                <a:solidFill>
                  <a:srgbClr val="595959"/>
                </a:solidFill>
                <a:latin typeface="Corbel"/>
                <a:cs typeface="Corbel"/>
              </a:rPr>
              <a:t>,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May</a:t>
            </a:r>
            <a:r>
              <a:rPr sz="800" spc="15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10" dirty="0">
                <a:solidFill>
                  <a:srgbClr val="595959"/>
                </a:solidFill>
                <a:latin typeface="Corbel"/>
                <a:cs typeface="Corbel"/>
              </a:rPr>
              <a:t>2016</a:t>
            </a:r>
            <a:endParaRPr sz="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48581" y="515619"/>
            <a:ext cx="660844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Statistične</a:t>
            </a:r>
            <a:r>
              <a:rPr spc="-20" dirty="0"/>
              <a:t> </a:t>
            </a:r>
            <a:r>
              <a:rPr dirty="0"/>
              <a:t>metode</a:t>
            </a:r>
            <a:r>
              <a:rPr spc="-20" dirty="0"/>
              <a:t> </a:t>
            </a:r>
            <a:r>
              <a:rPr dirty="0"/>
              <a:t>/</a:t>
            </a:r>
            <a:r>
              <a:rPr spc="-20" dirty="0"/>
              <a:t> </a:t>
            </a:r>
            <a:r>
              <a:rPr spc="-5" dirty="0"/>
              <a:t>modeli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73540" y="2007820"/>
            <a:ext cx="6365828" cy="353633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336995" y="5661660"/>
            <a:ext cx="384746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900" baseline="18518" dirty="0">
                <a:solidFill>
                  <a:srgbClr val="595959"/>
                </a:solidFill>
                <a:latin typeface="Corbel"/>
                <a:cs typeface="Corbel"/>
              </a:rPr>
              <a:t>2</a:t>
            </a:r>
            <a:r>
              <a:rPr sz="900" spc="15" baseline="18518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EMF/EAA</a:t>
            </a:r>
            <a:r>
              <a:rPr sz="800" spc="15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Joint</a:t>
            </a:r>
            <a:r>
              <a:rPr sz="800" spc="10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Paper on</a:t>
            </a:r>
            <a:r>
              <a:rPr sz="800" spc="15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the</a:t>
            </a:r>
            <a:r>
              <a:rPr sz="800" spc="15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Use</a:t>
            </a:r>
            <a:r>
              <a:rPr sz="800" spc="15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of</a:t>
            </a:r>
            <a:r>
              <a:rPr sz="800" spc="10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Automated</a:t>
            </a:r>
            <a:r>
              <a:rPr sz="800" spc="10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Valuation</a:t>
            </a:r>
            <a:r>
              <a:rPr sz="800" spc="15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Models</a:t>
            </a:r>
            <a:r>
              <a:rPr sz="800" spc="15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dirty="0">
                <a:solidFill>
                  <a:srgbClr val="595959"/>
                </a:solidFill>
                <a:latin typeface="Corbel"/>
                <a:cs typeface="Corbel"/>
              </a:rPr>
              <a:t>in</a:t>
            </a:r>
            <a:r>
              <a:rPr sz="800" spc="15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Europe</a:t>
            </a:r>
            <a:r>
              <a:rPr sz="800" spc="15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dirty="0">
                <a:solidFill>
                  <a:srgbClr val="595959"/>
                </a:solidFill>
                <a:latin typeface="Corbel"/>
                <a:cs typeface="Corbel"/>
              </a:rPr>
              <a:t>,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May</a:t>
            </a:r>
            <a:r>
              <a:rPr sz="800" spc="15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10" dirty="0">
                <a:solidFill>
                  <a:srgbClr val="595959"/>
                </a:solidFill>
                <a:latin typeface="Corbel"/>
                <a:cs typeface="Corbel"/>
              </a:rPr>
              <a:t>2016</a:t>
            </a:r>
            <a:endParaRPr sz="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48581" y="515619"/>
            <a:ext cx="660844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Statistične</a:t>
            </a:r>
            <a:r>
              <a:rPr spc="-20" dirty="0"/>
              <a:t> </a:t>
            </a:r>
            <a:r>
              <a:rPr dirty="0"/>
              <a:t>metode</a:t>
            </a:r>
            <a:r>
              <a:rPr spc="-20" dirty="0"/>
              <a:t> </a:t>
            </a:r>
            <a:r>
              <a:rPr dirty="0"/>
              <a:t>/</a:t>
            </a:r>
            <a:r>
              <a:rPr spc="-20" dirty="0"/>
              <a:t> </a:t>
            </a:r>
            <a:r>
              <a:rPr spc="-5" dirty="0"/>
              <a:t>modeli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811867" y="2007820"/>
            <a:ext cx="6428105" cy="3536950"/>
            <a:chOff x="1811867" y="2007820"/>
            <a:chExt cx="6428105" cy="353695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73540" y="2007820"/>
              <a:ext cx="6365828" cy="353633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947332" y="3380317"/>
              <a:ext cx="1414145" cy="661670"/>
            </a:xfrm>
            <a:custGeom>
              <a:avLst/>
              <a:gdLst/>
              <a:ahLst/>
              <a:cxnLst/>
              <a:rect l="l" t="t" r="r" b="b"/>
              <a:pathLst>
                <a:path w="1414145" h="661670">
                  <a:moveTo>
                    <a:pt x="0" y="110190"/>
                  </a:moveTo>
                  <a:lnTo>
                    <a:pt x="8659" y="67299"/>
                  </a:lnTo>
                  <a:lnTo>
                    <a:pt x="32274" y="32274"/>
                  </a:lnTo>
                  <a:lnTo>
                    <a:pt x="67299" y="8659"/>
                  </a:lnTo>
                  <a:lnTo>
                    <a:pt x="110190" y="0"/>
                  </a:lnTo>
                  <a:lnTo>
                    <a:pt x="1303742" y="0"/>
                  </a:lnTo>
                  <a:lnTo>
                    <a:pt x="1346633" y="8659"/>
                  </a:lnTo>
                  <a:lnTo>
                    <a:pt x="1381658" y="32274"/>
                  </a:lnTo>
                  <a:lnTo>
                    <a:pt x="1405273" y="67299"/>
                  </a:lnTo>
                  <a:lnTo>
                    <a:pt x="1413933" y="110190"/>
                  </a:lnTo>
                  <a:lnTo>
                    <a:pt x="1413933" y="550938"/>
                  </a:lnTo>
                  <a:lnTo>
                    <a:pt x="1405273" y="593829"/>
                  </a:lnTo>
                  <a:lnTo>
                    <a:pt x="1381658" y="628854"/>
                  </a:lnTo>
                  <a:lnTo>
                    <a:pt x="1346633" y="652469"/>
                  </a:lnTo>
                  <a:lnTo>
                    <a:pt x="1303742" y="661129"/>
                  </a:lnTo>
                  <a:lnTo>
                    <a:pt x="110190" y="661129"/>
                  </a:lnTo>
                  <a:lnTo>
                    <a:pt x="67299" y="652469"/>
                  </a:lnTo>
                  <a:lnTo>
                    <a:pt x="32274" y="628854"/>
                  </a:lnTo>
                  <a:lnTo>
                    <a:pt x="8659" y="593829"/>
                  </a:lnTo>
                  <a:lnTo>
                    <a:pt x="0" y="550938"/>
                  </a:lnTo>
                  <a:lnTo>
                    <a:pt x="0" y="110190"/>
                  </a:lnTo>
                  <a:close/>
                </a:path>
              </a:pathLst>
            </a:custGeom>
            <a:ln w="57150">
              <a:solidFill>
                <a:srgbClr val="65D0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811867" y="3184525"/>
              <a:ext cx="304800" cy="171450"/>
            </a:xfrm>
            <a:custGeom>
              <a:avLst/>
              <a:gdLst/>
              <a:ahLst/>
              <a:cxnLst/>
              <a:rect l="l" t="t" r="r" b="b"/>
              <a:pathLst>
                <a:path w="304800" h="171450">
                  <a:moveTo>
                    <a:pt x="133350" y="0"/>
                  </a:moveTo>
                  <a:lnTo>
                    <a:pt x="133350" y="171450"/>
                  </a:lnTo>
                  <a:lnTo>
                    <a:pt x="247651" y="114300"/>
                  </a:lnTo>
                  <a:lnTo>
                    <a:pt x="161925" y="114300"/>
                  </a:lnTo>
                  <a:lnTo>
                    <a:pt x="161925" y="57150"/>
                  </a:lnTo>
                  <a:lnTo>
                    <a:pt x="247648" y="57150"/>
                  </a:lnTo>
                  <a:lnTo>
                    <a:pt x="133350" y="0"/>
                  </a:lnTo>
                  <a:close/>
                </a:path>
                <a:path w="304800" h="171450">
                  <a:moveTo>
                    <a:pt x="133350" y="57150"/>
                  </a:moveTo>
                  <a:lnTo>
                    <a:pt x="0" y="57150"/>
                  </a:lnTo>
                  <a:lnTo>
                    <a:pt x="0" y="114300"/>
                  </a:lnTo>
                  <a:lnTo>
                    <a:pt x="133350" y="114300"/>
                  </a:lnTo>
                  <a:lnTo>
                    <a:pt x="133350" y="57150"/>
                  </a:lnTo>
                  <a:close/>
                </a:path>
                <a:path w="304800" h="171450">
                  <a:moveTo>
                    <a:pt x="247648" y="57150"/>
                  </a:moveTo>
                  <a:lnTo>
                    <a:pt x="161925" y="57150"/>
                  </a:lnTo>
                  <a:lnTo>
                    <a:pt x="161925" y="114300"/>
                  </a:lnTo>
                  <a:lnTo>
                    <a:pt x="247651" y="114300"/>
                  </a:lnTo>
                  <a:lnTo>
                    <a:pt x="304800" y="85726"/>
                  </a:lnTo>
                  <a:lnTo>
                    <a:pt x="247648" y="57150"/>
                  </a:lnTo>
                  <a:close/>
                </a:path>
              </a:pathLst>
            </a:custGeom>
            <a:solidFill>
              <a:srgbClr val="DC43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336995" y="5661660"/>
            <a:ext cx="384746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900" baseline="18518" dirty="0">
                <a:solidFill>
                  <a:srgbClr val="595959"/>
                </a:solidFill>
                <a:latin typeface="Corbel"/>
                <a:cs typeface="Corbel"/>
              </a:rPr>
              <a:t>2</a:t>
            </a:r>
            <a:r>
              <a:rPr sz="900" spc="15" baseline="18518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EMF/EAA</a:t>
            </a:r>
            <a:r>
              <a:rPr sz="800" spc="15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Joint</a:t>
            </a:r>
            <a:r>
              <a:rPr sz="800" spc="10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Paper on</a:t>
            </a:r>
            <a:r>
              <a:rPr sz="800" spc="15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the</a:t>
            </a:r>
            <a:r>
              <a:rPr sz="800" spc="15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Use</a:t>
            </a:r>
            <a:r>
              <a:rPr sz="800" spc="15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of</a:t>
            </a:r>
            <a:r>
              <a:rPr sz="800" spc="10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Automated</a:t>
            </a:r>
            <a:r>
              <a:rPr sz="800" spc="10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Valuation</a:t>
            </a:r>
            <a:r>
              <a:rPr sz="800" spc="15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Models</a:t>
            </a:r>
            <a:r>
              <a:rPr sz="800" spc="15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dirty="0">
                <a:solidFill>
                  <a:srgbClr val="595959"/>
                </a:solidFill>
                <a:latin typeface="Corbel"/>
                <a:cs typeface="Corbel"/>
              </a:rPr>
              <a:t>in</a:t>
            </a:r>
            <a:r>
              <a:rPr sz="800" spc="15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Europe</a:t>
            </a:r>
            <a:r>
              <a:rPr sz="800" spc="15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dirty="0">
                <a:solidFill>
                  <a:srgbClr val="595959"/>
                </a:solidFill>
                <a:latin typeface="Corbel"/>
                <a:cs typeface="Corbel"/>
              </a:rPr>
              <a:t>, </a:t>
            </a:r>
            <a:r>
              <a:rPr sz="800" spc="5" dirty="0">
                <a:solidFill>
                  <a:srgbClr val="595959"/>
                </a:solidFill>
                <a:latin typeface="Corbel"/>
                <a:cs typeface="Corbel"/>
              </a:rPr>
              <a:t>May</a:t>
            </a:r>
            <a:r>
              <a:rPr sz="800" spc="15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800" spc="10" dirty="0">
                <a:solidFill>
                  <a:srgbClr val="595959"/>
                </a:solidFill>
                <a:latin typeface="Corbel"/>
                <a:cs typeface="Corbel"/>
              </a:rPr>
              <a:t>2016</a:t>
            </a:r>
            <a:endParaRPr sz="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2268" rIns="0" bIns="0" rtlCol="0">
            <a:spAutoFit/>
          </a:bodyPr>
          <a:lstStyle/>
          <a:p>
            <a:pPr marL="2214245" marR="5080" indent="-15494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Shematični</a:t>
            </a:r>
            <a:r>
              <a:rPr sz="3600" spc="-35" dirty="0"/>
              <a:t> </a:t>
            </a:r>
            <a:r>
              <a:rPr sz="3600" dirty="0"/>
              <a:t>pregled</a:t>
            </a:r>
            <a:r>
              <a:rPr sz="3600" spc="-35" dirty="0"/>
              <a:t> </a:t>
            </a:r>
            <a:r>
              <a:rPr sz="3600" spc="-5" dirty="0"/>
              <a:t>metod </a:t>
            </a:r>
            <a:r>
              <a:rPr sz="3600" spc="-985" dirty="0"/>
              <a:t> </a:t>
            </a:r>
            <a:r>
              <a:rPr sz="3600" spc="-5" dirty="0"/>
              <a:t>ocenjevanja</a:t>
            </a:r>
            <a:endParaRPr sz="3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2720" y="2203936"/>
            <a:ext cx="5552884" cy="311582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491141" y="5642864"/>
            <a:ext cx="419544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900" baseline="27777" dirty="0">
                <a:solidFill>
                  <a:srgbClr val="595959"/>
                </a:solidFill>
                <a:latin typeface="Corbel"/>
                <a:cs typeface="Corbel"/>
              </a:rPr>
              <a:t>2</a:t>
            </a:r>
            <a:r>
              <a:rPr sz="900" spc="97" baseline="27777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900" spc="-5" dirty="0">
                <a:solidFill>
                  <a:srgbClr val="595959"/>
                </a:solidFill>
                <a:latin typeface="Corbel"/>
                <a:cs typeface="Corbel"/>
              </a:rPr>
              <a:t>EMF/EAA</a:t>
            </a:r>
            <a:r>
              <a:rPr sz="900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900" spc="-5" dirty="0">
                <a:solidFill>
                  <a:srgbClr val="595959"/>
                </a:solidFill>
                <a:latin typeface="Corbel"/>
                <a:cs typeface="Corbel"/>
              </a:rPr>
              <a:t>Joint Paper on</a:t>
            </a:r>
            <a:r>
              <a:rPr sz="900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900" spc="-5" dirty="0">
                <a:solidFill>
                  <a:srgbClr val="595959"/>
                </a:solidFill>
                <a:latin typeface="Corbel"/>
                <a:cs typeface="Corbel"/>
              </a:rPr>
              <a:t>the</a:t>
            </a:r>
            <a:r>
              <a:rPr sz="900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900" spc="-5" dirty="0">
                <a:solidFill>
                  <a:srgbClr val="595959"/>
                </a:solidFill>
                <a:latin typeface="Corbel"/>
                <a:cs typeface="Corbel"/>
              </a:rPr>
              <a:t>Use</a:t>
            </a:r>
            <a:r>
              <a:rPr sz="900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900" spc="-5" dirty="0">
                <a:solidFill>
                  <a:srgbClr val="595959"/>
                </a:solidFill>
                <a:latin typeface="Corbel"/>
                <a:cs typeface="Corbel"/>
              </a:rPr>
              <a:t>of</a:t>
            </a:r>
            <a:r>
              <a:rPr sz="900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900" spc="-5" dirty="0">
                <a:solidFill>
                  <a:srgbClr val="595959"/>
                </a:solidFill>
                <a:latin typeface="Corbel"/>
                <a:cs typeface="Corbel"/>
              </a:rPr>
              <a:t>Automated</a:t>
            </a:r>
            <a:r>
              <a:rPr sz="900" spc="10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900" spc="-5" dirty="0">
                <a:solidFill>
                  <a:srgbClr val="595959"/>
                </a:solidFill>
                <a:latin typeface="Corbel"/>
                <a:cs typeface="Corbel"/>
              </a:rPr>
              <a:t>Valuation</a:t>
            </a:r>
            <a:r>
              <a:rPr sz="900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900" spc="-5" dirty="0">
                <a:solidFill>
                  <a:srgbClr val="595959"/>
                </a:solidFill>
                <a:latin typeface="Corbel"/>
                <a:cs typeface="Corbel"/>
              </a:rPr>
              <a:t>Models </a:t>
            </a:r>
            <a:r>
              <a:rPr sz="900" dirty="0">
                <a:solidFill>
                  <a:srgbClr val="595959"/>
                </a:solidFill>
                <a:latin typeface="Corbel"/>
                <a:cs typeface="Corbel"/>
              </a:rPr>
              <a:t>in </a:t>
            </a:r>
            <a:r>
              <a:rPr sz="900" spc="-5" dirty="0">
                <a:solidFill>
                  <a:srgbClr val="595959"/>
                </a:solidFill>
                <a:latin typeface="Corbel"/>
                <a:cs typeface="Corbel"/>
              </a:rPr>
              <a:t>Europe</a:t>
            </a:r>
            <a:r>
              <a:rPr sz="900" dirty="0">
                <a:solidFill>
                  <a:srgbClr val="595959"/>
                </a:solidFill>
                <a:latin typeface="Corbel"/>
                <a:cs typeface="Corbel"/>
              </a:rPr>
              <a:t> , </a:t>
            </a:r>
            <a:r>
              <a:rPr sz="900" spc="-5" dirty="0">
                <a:solidFill>
                  <a:srgbClr val="595959"/>
                </a:solidFill>
                <a:latin typeface="Corbel"/>
                <a:cs typeface="Corbel"/>
              </a:rPr>
              <a:t>May</a:t>
            </a:r>
            <a:r>
              <a:rPr sz="900" spc="5" dirty="0">
                <a:solidFill>
                  <a:srgbClr val="595959"/>
                </a:solidFill>
                <a:latin typeface="Corbel"/>
                <a:cs typeface="Corbel"/>
              </a:rPr>
              <a:t> </a:t>
            </a:r>
            <a:r>
              <a:rPr sz="900" spc="-5" dirty="0">
                <a:solidFill>
                  <a:srgbClr val="595959"/>
                </a:solidFill>
                <a:latin typeface="Corbel"/>
                <a:cs typeface="Corbel"/>
              </a:rPr>
              <a:t>2016</a:t>
            </a:r>
            <a:endParaRPr sz="9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97455" marR="5080" indent="-248539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Kaj</a:t>
            </a:r>
            <a:r>
              <a:rPr spc="-30" dirty="0"/>
              <a:t> </a:t>
            </a:r>
            <a:r>
              <a:rPr spc="-5" dirty="0"/>
              <a:t>pomeni</a:t>
            </a:r>
            <a:r>
              <a:rPr spc="-25" dirty="0"/>
              <a:t> </a:t>
            </a:r>
            <a:r>
              <a:rPr dirty="0"/>
              <a:t>avtomatizacija</a:t>
            </a:r>
            <a:r>
              <a:rPr spc="-25" dirty="0"/>
              <a:t> </a:t>
            </a:r>
            <a:r>
              <a:rPr dirty="0"/>
              <a:t>v </a:t>
            </a:r>
            <a:r>
              <a:rPr spc="-1100" dirty="0"/>
              <a:t> </a:t>
            </a:r>
            <a:r>
              <a:rPr spc="-5" dirty="0"/>
              <a:t>praksi?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46343" y="5612891"/>
            <a:ext cx="245872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5" dirty="0">
                <a:solidFill>
                  <a:srgbClr val="9C9C9E"/>
                </a:solidFill>
                <a:latin typeface="Georgia"/>
                <a:cs typeface="Georgia"/>
              </a:rPr>
              <a:t>Vir:</a:t>
            </a:r>
            <a:r>
              <a:rPr sz="800" spc="15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25" dirty="0">
                <a:solidFill>
                  <a:srgbClr val="9C9C9E"/>
                </a:solidFill>
                <a:latin typeface="Georgia"/>
                <a:cs typeface="Georgia"/>
              </a:rPr>
              <a:t>Arvio,</a:t>
            </a:r>
            <a:r>
              <a:rPr sz="800" spc="15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35" dirty="0">
                <a:solidFill>
                  <a:srgbClr val="9C9C9E"/>
                </a:solidFill>
                <a:latin typeface="Georgia"/>
                <a:cs typeface="Georgia"/>
              </a:rPr>
              <a:t>Society</a:t>
            </a:r>
            <a:r>
              <a:rPr sz="800" spc="15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20" dirty="0">
                <a:solidFill>
                  <a:srgbClr val="9C9C9E"/>
                </a:solidFill>
                <a:latin typeface="Georgia"/>
                <a:cs typeface="Georgia"/>
              </a:rPr>
              <a:t>of</a:t>
            </a:r>
            <a:r>
              <a:rPr sz="800" spc="15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40" dirty="0">
                <a:solidFill>
                  <a:srgbClr val="9C9C9E"/>
                </a:solidFill>
                <a:latin typeface="Georgia"/>
                <a:cs typeface="Georgia"/>
              </a:rPr>
              <a:t>Automotive</a:t>
            </a:r>
            <a:r>
              <a:rPr sz="800" spc="20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35" dirty="0">
                <a:solidFill>
                  <a:srgbClr val="9C9C9E"/>
                </a:solidFill>
                <a:latin typeface="Georgia"/>
                <a:cs typeface="Georgia"/>
              </a:rPr>
              <a:t>Engineers</a:t>
            </a:r>
            <a:r>
              <a:rPr sz="800" spc="20" dirty="0">
                <a:solidFill>
                  <a:srgbClr val="9C9C9E"/>
                </a:solidFill>
                <a:latin typeface="Georgia"/>
                <a:cs typeface="Georgia"/>
              </a:rPr>
              <a:t> </a:t>
            </a:r>
            <a:r>
              <a:rPr sz="800" spc="5" dirty="0">
                <a:solidFill>
                  <a:srgbClr val="9C9C9E"/>
                </a:solidFill>
                <a:latin typeface="Georgia"/>
                <a:cs typeface="Georgia"/>
              </a:rPr>
              <a:t>(SAE)</a:t>
            </a:r>
            <a:endParaRPr sz="8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3618" y="3815292"/>
            <a:ext cx="7359015" cy="1688464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71755" indent="53975">
              <a:lnSpc>
                <a:spcPts val="1390"/>
              </a:lnSpc>
              <a:spcBef>
                <a:spcPts val="430"/>
              </a:spcBef>
              <a:tabLst>
                <a:tab pos="1320800" algn="l"/>
                <a:tab pos="1404620" algn="l"/>
                <a:tab pos="2678430" algn="l"/>
                <a:tab pos="3881754" algn="l"/>
                <a:tab pos="3996054" algn="l"/>
                <a:tab pos="5132070" algn="l"/>
                <a:tab pos="5209540" algn="l"/>
                <a:tab pos="6583045" algn="l"/>
              </a:tabLst>
            </a:pPr>
            <a:r>
              <a:rPr sz="1200" spc="-5" dirty="0">
                <a:latin typeface="Arial MT"/>
                <a:cs typeface="Arial MT"/>
              </a:rPr>
              <a:t>V</a:t>
            </a:r>
            <a:r>
              <a:rPr sz="1200" dirty="0">
                <a:latin typeface="Arial MT"/>
                <a:cs typeface="Arial MT"/>
              </a:rPr>
              <a:t>se</a:t>
            </a:r>
            <a:r>
              <a:rPr sz="1200" spc="-5" dirty="0">
                <a:latin typeface="Arial MT"/>
                <a:cs typeface="Arial MT"/>
              </a:rPr>
              <a:t> del</a:t>
            </a:r>
            <a:r>
              <a:rPr sz="1200" dirty="0">
                <a:latin typeface="Arial MT"/>
                <a:cs typeface="Arial MT"/>
              </a:rPr>
              <a:t>o		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: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i</a:t>
            </a:r>
            <a:r>
              <a:rPr sz="1200" dirty="0">
                <a:latin typeface="Arial MT"/>
                <a:cs typeface="Arial MT"/>
              </a:rPr>
              <a:t>sk</a:t>
            </a:r>
            <a:r>
              <a:rPr sz="1200" spc="-5" dirty="0">
                <a:latin typeface="Arial MT"/>
                <a:cs typeface="Arial MT"/>
              </a:rPr>
              <a:t>anj</a:t>
            </a:r>
            <a:r>
              <a:rPr sz="1200" dirty="0">
                <a:latin typeface="Arial MT"/>
                <a:cs typeface="Arial MT"/>
              </a:rPr>
              <a:t>e	</a:t>
            </a:r>
            <a:r>
              <a:rPr sz="1200" spc="-2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A</a:t>
            </a:r>
            <a:r>
              <a:rPr sz="1200" dirty="0">
                <a:latin typeface="Arial MT"/>
                <a:cs typeface="Arial MT"/>
              </a:rPr>
              <a:t>: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10" dirty="0">
                <a:latin typeface="Arial MT"/>
                <a:cs typeface="Arial MT"/>
              </a:rPr>
              <a:t>p</a:t>
            </a:r>
            <a:r>
              <a:rPr sz="1200" dirty="0">
                <a:latin typeface="Arial MT"/>
                <a:cs typeface="Arial MT"/>
              </a:rPr>
              <a:t>r</a:t>
            </a:r>
            <a:r>
              <a:rPr sz="1200" spc="-10" dirty="0">
                <a:latin typeface="Arial MT"/>
                <a:cs typeface="Arial MT"/>
              </a:rPr>
              <a:t>ed</a:t>
            </a:r>
            <a:r>
              <a:rPr sz="1200" spc="-5" dirty="0">
                <a:latin typeface="Arial MT"/>
                <a:cs typeface="Arial MT"/>
              </a:rPr>
              <a:t>l</a:t>
            </a:r>
            <a:r>
              <a:rPr sz="1200" spc="-10" dirty="0">
                <a:latin typeface="Arial MT"/>
                <a:cs typeface="Arial MT"/>
              </a:rPr>
              <a:t>o</a:t>
            </a:r>
            <a:r>
              <a:rPr sz="1200" dirty="0">
                <a:latin typeface="Arial MT"/>
                <a:cs typeface="Arial MT"/>
              </a:rPr>
              <a:t>g	</a:t>
            </a:r>
            <a:r>
              <a:rPr sz="1200" spc="-90" dirty="0">
                <a:latin typeface="Arial MT"/>
                <a:cs typeface="Arial MT"/>
              </a:rPr>
              <a:t>A</a:t>
            </a:r>
            <a:r>
              <a:rPr sz="1200" spc="-5" dirty="0">
                <a:latin typeface="Arial MT"/>
                <a:cs typeface="Arial MT"/>
              </a:rPr>
              <a:t>V</a:t>
            </a:r>
            <a:r>
              <a:rPr sz="1200" dirty="0">
                <a:latin typeface="Arial MT"/>
                <a:cs typeface="Arial MT"/>
              </a:rPr>
              <a:t>M za</a:t>
            </a:r>
            <a:r>
              <a:rPr sz="1200" spc="-5" dirty="0">
                <a:latin typeface="Arial MT"/>
                <a:cs typeface="Arial MT"/>
              </a:rPr>
              <a:t> nabo</a:t>
            </a:r>
            <a:r>
              <a:rPr sz="1200" dirty="0">
                <a:latin typeface="Arial MT"/>
                <a:cs typeface="Arial MT"/>
              </a:rPr>
              <a:t>r		</a:t>
            </a:r>
            <a:r>
              <a:rPr sz="1200" spc="-5" dirty="0">
                <a:latin typeface="Arial MT"/>
                <a:cs typeface="Arial MT"/>
              </a:rPr>
              <a:t>Hi</a:t>
            </a:r>
            <a:r>
              <a:rPr sz="1200" spc="-10" dirty="0">
                <a:latin typeface="Arial MT"/>
                <a:cs typeface="Arial MT"/>
              </a:rPr>
              <a:t>b</a:t>
            </a:r>
            <a:r>
              <a:rPr sz="1200" dirty="0">
                <a:latin typeface="Arial MT"/>
                <a:cs typeface="Arial MT"/>
              </a:rPr>
              <a:t>r</a:t>
            </a:r>
            <a:r>
              <a:rPr sz="1200" spc="-5" dirty="0">
                <a:latin typeface="Arial MT"/>
                <a:cs typeface="Arial MT"/>
              </a:rPr>
              <a:t>i</a:t>
            </a:r>
            <a:r>
              <a:rPr sz="1200" spc="-10" dirty="0">
                <a:latin typeface="Arial MT"/>
                <a:cs typeface="Arial MT"/>
              </a:rPr>
              <a:t>dn</a:t>
            </a:r>
            <a:r>
              <a:rPr sz="1200" dirty="0">
                <a:latin typeface="Arial MT"/>
                <a:cs typeface="Arial MT"/>
              </a:rPr>
              <a:t>a</a:t>
            </a:r>
            <a:r>
              <a:rPr sz="1200" spc="-70" dirty="0">
                <a:latin typeface="Arial MT"/>
                <a:cs typeface="Arial MT"/>
              </a:rPr>
              <a:t> </a:t>
            </a:r>
            <a:r>
              <a:rPr sz="1200" spc="-90" dirty="0">
                <a:latin typeface="Arial MT"/>
                <a:cs typeface="Arial MT"/>
              </a:rPr>
              <a:t>A</a:t>
            </a:r>
            <a:r>
              <a:rPr sz="1200" spc="-5" dirty="0">
                <a:latin typeface="Arial MT"/>
                <a:cs typeface="Arial MT"/>
              </a:rPr>
              <a:t>V</a:t>
            </a:r>
            <a:r>
              <a:rPr sz="1200" dirty="0">
                <a:latin typeface="Arial MT"/>
                <a:cs typeface="Arial MT"/>
              </a:rPr>
              <a:t>M	</a:t>
            </a:r>
            <a:r>
              <a:rPr sz="1800" spc="-135" baseline="20833" dirty="0">
                <a:latin typeface="Arial MT"/>
                <a:cs typeface="Arial MT"/>
              </a:rPr>
              <a:t>A</a:t>
            </a:r>
            <a:r>
              <a:rPr sz="1800" spc="-7" baseline="20833" dirty="0">
                <a:latin typeface="Arial MT"/>
                <a:cs typeface="Arial MT"/>
              </a:rPr>
              <a:t>V</a:t>
            </a:r>
            <a:r>
              <a:rPr sz="1800" baseline="20833" dirty="0">
                <a:latin typeface="Arial MT"/>
                <a:cs typeface="Arial MT"/>
              </a:rPr>
              <a:t>M </a:t>
            </a:r>
            <a:r>
              <a:rPr sz="1800" spc="-7" baseline="20833" dirty="0">
                <a:latin typeface="Arial MT"/>
                <a:cs typeface="Arial MT"/>
              </a:rPr>
              <a:t>o</a:t>
            </a:r>
            <a:r>
              <a:rPr sz="1800" baseline="20833" dirty="0">
                <a:latin typeface="Arial MT"/>
                <a:cs typeface="Arial MT"/>
              </a:rPr>
              <a:t>c</a:t>
            </a:r>
            <a:r>
              <a:rPr sz="1800" spc="-7" baseline="20833" dirty="0">
                <a:latin typeface="Arial MT"/>
                <a:cs typeface="Arial MT"/>
              </a:rPr>
              <a:t>en</a:t>
            </a:r>
            <a:r>
              <a:rPr sz="1800" baseline="20833" dirty="0">
                <a:latin typeface="Arial MT"/>
                <a:cs typeface="Arial MT"/>
              </a:rPr>
              <a:t>a  </a:t>
            </a:r>
            <a:r>
              <a:rPr sz="1200" spc="-5" dirty="0">
                <a:latin typeface="Arial MT"/>
                <a:cs typeface="Arial MT"/>
              </a:rPr>
              <a:t>opravljeno	podatkov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po	primerljivih		primerljivih	ocena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vrednosti</a:t>
            </a:r>
            <a:endParaRPr sz="1200">
              <a:latin typeface="Arial MT"/>
              <a:cs typeface="Arial MT"/>
            </a:endParaRPr>
          </a:p>
          <a:p>
            <a:pPr marL="40640">
              <a:lnSpc>
                <a:spcPts val="1415"/>
              </a:lnSpc>
              <a:spcBef>
                <a:spcPts val="35"/>
              </a:spcBef>
              <a:tabLst>
                <a:tab pos="1228725" algn="l"/>
                <a:tab pos="2719705" algn="l"/>
                <a:tab pos="3957320" algn="l"/>
              </a:tabLst>
            </a:pPr>
            <a:r>
              <a:rPr sz="1200" spc="-125" dirty="0">
                <a:latin typeface="Arial MT"/>
                <a:cs typeface="Arial MT"/>
              </a:rPr>
              <a:t>ročno</a:t>
            </a:r>
            <a:r>
              <a:rPr sz="1200" dirty="0">
                <a:latin typeface="Arial MT"/>
                <a:cs typeface="Arial MT"/>
              </a:rPr>
              <a:t> -</a:t>
            </a:r>
            <a:r>
              <a:rPr sz="1200" spc="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tudi	</a:t>
            </a:r>
            <a:r>
              <a:rPr sz="1200" spc="-70" dirty="0">
                <a:latin typeface="Arial MT"/>
                <a:cs typeface="Arial MT"/>
              </a:rPr>
              <a:t>različnih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bazah	transakcij	transakcij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in</a:t>
            </a:r>
            <a:endParaRPr sz="1200">
              <a:latin typeface="Arial MT"/>
              <a:cs typeface="Arial MT"/>
            </a:endParaRPr>
          </a:p>
          <a:p>
            <a:pPr marL="156210">
              <a:lnSpc>
                <a:spcPts val="1415"/>
              </a:lnSpc>
              <a:tabLst>
                <a:tab pos="4113529" algn="l"/>
                <a:tab pos="5367655" algn="l"/>
              </a:tabLst>
            </a:pPr>
            <a:r>
              <a:rPr sz="1200" spc="-5" dirty="0">
                <a:latin typeface="Arial MT"/>
                <a:cs typeface="Arial MT"/>
              </a:rPr>
              <a:t>zbiranje	</a:t>
            </a:r>
            <a:r>
              <a:rPr sz="1200" spc="-90" dirty="0">
                <a:latin typeface="Arial MT"/>
                <a:cs typeface="Arial MT"/>
              </a:rPr>
              <a:t>izračun	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Potrditev</a:t>
            </a:r>
            <a:endParaRPr sz="1200">
              <a:latin typeface="Arial MT"/>
              <a:cs typeface="Arial MT"/>
            </a:endParaRPr>
          </a:p>
          <a:p>
            <a:pPr marL="36830">
              <a:lnSpc>
                <a:spcPts val="1405"/>
              </a:lnSpc>
              <a:spcBef>
                <a:spcPts val="70"/>
              </a:spcBef>
              <a:tabLst>
                <a:tab pos="2573020" algn="l"/>
                <a:tab pos="3970654" algn="l"/>
                <a:tab pos="5376545" algn="l"/>
              </a:tabLst>
            </a:pPr>
            <a:r>
              <a:rPr sz="1800" spc="-7" baseline="2314" dirty="0">
                <a:latin typeface="Arial MT"/>
                <a:cs typeface="Arial MT"/>
              </a:rPr>
              <a:t>podatkov</a:t>
            </a:r>
            <a:r>
              <a:rPr sz="1800" spc="7" baseline="2314" dirty="0">
                <a:latin typeface="Arial MT"/>
                <a:cs typeface="Arial MT"/>
              </a:rPr>
              <a:t> </a:t>
            </a:r>
            <a:r>
              <a:rPr sz="1800" spc="-7" baseline="2314" dirty="0">
                <a:latin typeface="Arial MT"/>
                <a:cs typeface="Arial MT"/>
              </a:rPr>
              <a:t>iz	</a:t>
            </a:r>
            <a:r>
              <a:rPr sz="1200" spc="-125" dirty="0">
                <a:solidFill>
                  <a:srgbClr val="F29100"/>
                </a:solidFill>
                <a:latin typeface="Arial MT"/>
                <a:cs typeface="Arial MT"/>
              </a:rPr>
              <a:t>Ročni</a:t>
            </a:r>
            <a:r>
              <a:rPr sz="1200" spc="5" dirty="0">
                <a:solidFill>
                  <a:srgbClr val="F29100"/>
                </a:solidFill>
                <a:latin typeface="Arial MT"/>
                <a:cs typeface="Arial MT"/>
              </a:rPr>
              <a:t>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pregled	</a:t>
            </a:r>
            <a:r>
              <a:rPr sz="1200" spc="-5" dirty="0">
                <a:latin typeface="Arial MT"/>
                <a:cs typeface="Arial MT"/>
              </a:rPr>
              <a:t>prilagoditev	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eksperta</a:t>
            </a:r>
            <a:endParaRPr sz="1200">
              <a:latin typeface="Arial MT"/>
              <a:cs typeface="Arial MT"/>
            </a:endParaRPr>
          </a:p>
          <a:p>
            <a:pPr>
              <a:lnSpc>
                <a:spcPts val="1390"/>
              </a:lnSpc>
              <a:tabLst>
                <a:tab pos="2627630" algn="l"/>
              </a:tabLst>
            </a:pPr>
            <a:r>
              <a:rPr sz="1200" spc="-70" dirty="0">
                <a:latin typeface="Arial MT"/>
                <a:cs typeface="Arial MT"/>
              </a:rPr>
              <a:t>različnih</a:t>
            </a:r>
            <a:r>
              <a:rPr sz="1200" spc="-5" dirty="0">
                <a:latin typeface="Arial MT"/>
                <a:cs typeface="Arial MT"/>
              </a:rPr>
              <a:t> baz	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predlogov</a:t>
            </a:r>
            <a:r>
              <a:rPr sz="1200" spc="-40" dirty="0">
                <a:solidFill>
                  <a:srgbClr val="F29100"/>
                </a:solidFill>
                <a:latin typeface="Arial MT"/>
                <a:cs typeface="Arial MT"/>
              </a:rPr>
              <a:t>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in</a:t>
            </a:r>
            <a:endParaRPr sz="1200">
              <a:latin typeface="Arial MT"/>
              <a:cs typeface="Arial MT"/>
            </a:endParaRPr>
          </a:p>
          <a:p>
            <a:pPr marL="2690495">
              <a:lnSpc>
                <a:spcPts val="1430"/>
              </a:lnSpc>
              <a:tabLst>
                <a:tab pos="3890645" algn="l"/>
              </a:tabLst>
            </a:pP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r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o</a:t>
            </a:r>
            <a:r>
              <a:rPr sz="1200" spc="-390" dirty="0">
                <a:solidFill>
                  <a:srgbClr val="F29100"/>
                </a:solidFill>
                <a:latin typeface="Arial MT"/>
                <a:cs typeface="Arial MT"/>
              </a:rPr>
              <a:t>č</a:t>
            </a:r>
            <a:r>
              <a:rPr sz="1200" spc="-220" dirty="0">
                <a:solidFill>
                  <a:srgbClr val="F29100"/>
                </a:solidFill>
                <a:latin typeface="Arial MT"/>
                <a:cs typeface="Arial MT"/>
              </a:rPr>
              <a:t>n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i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i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z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bo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r	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Ro</a:t>
            </a:r>
            <a:r>
              <a:rPr sz="1200" spc="-390" dirty="0">
                <a:solidFill>
                  <a:srgbClr val="F29100"/>
                </a:solidFill>
                <a:latin typeface="Arial MT"/>
                <a:cs typeface="Arial MT"/>
              </a:rPr>
              <a:t>č</a:t>
            </a:r>
            <a:r>
              <a:rPr sz="1200" spc="-220" dirty="0">
                <a:solidFill>
                  <a:srgbClr val="F29100"/>
                </a:solidFill>
                <a:latin typeface="Arial MT"/>
                <a:cs typeface="Arial MT"/>
              </a:rPr>
              <a:t>n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i 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r</a:t>
            </a: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egle</a:t>
            </a:r>
            <a:r>
              <a:rPr sz="1200" dirty="0">
                <a:solidFill>
                  <a:srgbClr val="F29100"/>
                </a:solidFill>
                <a:latin typeface="Arial MT"/>
                <a:cs typeface="Arial MT"/>
              </a:rPr>
              <a:t>d</a:t>
            </a:r>
            <a:endParaRPr sz="1200">
              <a:latin typeface="Arial MT"/>
              <a:cs typeface="Arial MT"/>
            </a:endParaRPr>
          </a:p>
          <a:p>
            <a:pPr marL="2678430">
              <a:lnSpc>
                <a:spcPts val="1415"/>
              </a:lnSpc>
              <a:spcBef>
                <a:spcPts val="75"/>
              </a:spcBef>
              <a:tabLst>
                <a:tab pos="4298950" algn="l"/>
              </a:tabLst>
            </a:pP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primerljivih	in</a:t>
            </a:r>
            <a:endParaRPr sz="1200">
              <a:latin typeface="Arial MT"/>
              <a:cs typeface="Arial MT"/>
            </a:endParaRPr>
          </a:p>
          <a:p>
            <a:pPr marL="2719705">
              <a:lnSpc>
                <a:spcPts val="1415"/>
              </a:lnSpc>
              <a:tabLst>
                <a:tab pos="3885565" algn="l"/>
              </a:tabLst>
            </a:pPr>
            <a:r>
              <a:rPr sz="1200" spc="-5" dirty="0">
                <a:solidFill>
                  <a:srgbClr val="F29100"/>
                </a:solidFill>
                <a:latin typeface="Arial MT"/>
                <a:cs typeface="Arial MT"/>
              </a:rPr>
              <a:t>transakcij	spreminjanje!!</a:t>
            </a:r>
            <a:endParaRPr sz="120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661416" y="1661160"/>
            <a:ext cx="7821295" cy="3879215"/>
            <a:chOff x="661416" y="1661160"/>
            <a:chExt cx="7821295" cy="387921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1416" y="1661160"/>
              <a:ext cx="7821168" cy="2060448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671398" y="3573017"/>
              <a:ext cx="7801609" cy="1967230"/>
            </a:xfrm>
            <a:custGeom>
              <a:avLst/>
              <a:gdLst/>
              <a:ahLst/>
              <a:cxnLst/>
              <a:rect l="l" t="t" r="r" b="b"/>
              <a:pathLst>
                <a:path w="7801609" h="1967229">
                  <a:moveTo>
                    <a:pt x="1247394" y="58572"/>
                  </a:moveTo>
                  <a:lnTo>
                    <a:pt x="0" y="58572"/>
                  </a:lnTo>
                  <a:lnTo>
                    <a:pt x="0" y="1966887"/>
                  </a:lnTo>
                  <a:lnTo>
                    <a:pt x="1247394" y="1966887"/>
                  </a:lnTo>
                  <a:lnTo>
                    <a:pt x="1247394" y="58572"/>
                  </a:lnTo>
                  <a:close/>
                </a:path>
                <a:path w="7801609" h="1967229">
                  <a:moveTo>
                    <a:pt x="2569972" y="58572"/>
                  </a:moveTo>
                  <a:lnTo>
                    <a:pt x="1303401" y="58572"/>
                  </a:lnTo>
                  <a:lnTo>
                    <a:pt x="1303401" y="1966887"/>
                  </a:lnTo>
                  <a:lnTo>
                    <a:pt x="2569972" y="1966887"/>
                  </a:lnTo>
                  <a:lnTo>
                    <a:pt x="2569972" y="58572"/>
                  </a:lnTo>
                  <a:close/>
                </a:path>
                <a:path w="7801609" h="1967229">
                  <a:moveTo>
                    <a:pt x="3876459" y="61252"/>
                  </a:moveTo>
                  <a:lnTo>
                    <a:pt x="3873779" y="58572"/>
                  </a:lnTo>
                  <a:lnTo>
                    <a:pt x="2612567" y="58572"/>
                  </a:lnTo>
                  <a:lnTo>
                    <a:pt x="2609888" y="61252"/>
                  </a:lnTo>
                  <a:lnTo>
                    <a:pt x="2609888" y="64566"/>
                  </a:lnTo>
                  <a:lnTo>
                    <a:pt x="2609888" y="1964207"/>
                  </a:lnTo>
                  <a:lnTo>
                    <a:pt x="2612567" y="1966887"/>
                  </a:lnTo>
                  <a:lnTo>
                    <a:pt x="3873779" y="1966887"/>
                  </a:lnTo>
                  <a:lnTo>
                    <a:pt x="3876459" y="1964207"/>
                  </a:lnTo>
                  <a:lnTo>
                    <a:pt x="3876459" y="61252"/>
                  </a:lnTo>
                  <a:close/>
                </a:path>
                <a:path w="7801609" h="1967229">
                  <a:moveTo>
                    <a:pt x="6506146" y="64681"/>
                  </a:moveTo>
                  <a:lnTo>
                    <a:pt x="6500038" y="58572"/>
                  </a:lnTo>
                  <a:lnTo>
                    <a:pt x="5240794" y="58572"/>
                  </a:lnTo>
                  <a:lnTo>
                    <a:pt x="5234686" y="64681"/>
                  </a:lnTo>
                  <a:lnTo>
                    <a:pt x="5234686" y="72212"/>
                  </a:lnTo>
                  <a:lnTo>
                    <a:pt x="5234686" y="1960778"/>
                  </a:lnTo>
                  <a:lnTo>
                    <a:pt x="5240794" y="1966887"/>
                  </a:lnTo>
                  <a:lnTo>
                    <a:pt x="6500038" y="1966887"/>
                  </a:lnTo>
                  <a:lnTo>
                    <a:pt x="6506146" y="1960778"/>
                  </a:lnTo>
                  <a:lnTo>
                    <a:pt x="6506146" y="64681"/>
                  </a:lnTo>
                  <a:close/>
                </a:path>
                <a:path w="7801609" h="1967229">
                  <a:moveTo>
                    <a:pt x="7801191" y="6045"/>
                  </a:moveTo>
                  <a:lnTo>
                    <a:pt x="7795158" y="0"/>
                  </a:lnTo>
                  <a:lnTo>
                    <a:pt x="6550685" y="0"/>
                  </a:lnTo>
                  <a:lnTo>
                    <a:pt x="6544640" y="6045"/>
                  </a:lnTo>
                  <a:lnTo>
                    <a:pt x="6544640" y="13487"/>
                  </a:lnTo>
                  <a:lnTo>
                    <a:pt x="6544640" y="1960841"/>
                  </a:lnTo>
                  <a:lnTo>
                    <a:pt x="6550685" y="1966887"/>
                  </a:lnTo>
                  <a:lnTo>
                    <a:pt x="7795158" y="1966887"/>
                  </a:lnTo>
                  <a:lnTo>
                    <a:pt x="7801191" y="1960841"/>
                  </a:lnTo>
                  <a:lnTo>
                    <a:pt x="7801191" y="6045"/>
                  </a:lnTo>
                  <a:close/>
                </a:path>
              </a:pathLst>
            </a:custGeom>
            <a:solidFill>
              <a:srgbClr val="E9F1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468508" y="1689197"/>
            <a:ext cx="8408670" cy="3909695"/>
            <a:chOff x="468508" y="1689197"/>
            <a:chExt cx="8408670" cy="3909695"/>
          </a:xfrm>
        </p:grpSpPr>
        <p:sp>
          <p:nvSpPr>
            <p:cNvPr id="9" name="object 9"/>
            <p:cNvSpPr/>
            <p:nvPr/>
          </p:nvSpPr>
          <p:spPr>
            <a:xfrm>
              <a:off x="7216045" y="3429000"/>
              <a:ext cx="1256665" cy="203200"/>
            </a:xfrm>
            <a:custGeom>
              <a:avLst/>
              <a:gdLst/>
              <a:ahLst/>
              <a:cxnLst/>
              <a:rect l="l" t="t" r="r" b="b"/>
              <a:pathLst>
                <a:path w="1256665" h="203200">
                  <a:moveTo>
                    <a:pt x="0" y="202585"/>
                  </a:moveTo>
                  <a:lnTo>
                    <a:pt x="1256553" y="202585"/>
                  </a:lnTo>
                  <a:lnTo>
                    <a:pt x="1256553" y="0"/>
                  </a:lnTo>
                  <a:lnTo>
                    <a:pt x="0" y="0"/>
                  </a:lnTo>
                  <a:lnTo>
                    <a:pt x="0" y="202585"/>
                  </a:lnTo>
                  <a:close/>
                </a:path>
              </a:pathLst>
            </a:custGeom>
            <a:solidFill>
              <a:srgbClr val="E9F1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56256" y="1689197"/>
              <a:ext cx="1224842" cy="1074657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474858" y="3631585"/>
              <a:ext cx="8395970" cy="1961514"/>
            </a:xfrm>
            <a:custGeom>
              <a:avLst/>
              <a:gdLst/>
              <a:ahLst/>
              <a:cxnLst/>
              <a:rect l="l" t="t" r="r" b="b"/>
              <a:pathLst>
                <a:path w="8395970" h="1961514">
                  <a:moveTo>
                    <a:pt x="8395960" y="0"/>
                  </a:moveTo>
                  <a:lnTo>
                    <a:pt x="0" y="0"/>
                  </a:lnTo>
                  <a:lnTo>
                    <a:pt x="0" y="1960936"/>
                  </a:lnTo>
                  <a:lnTo>
                    <a:pt x="8395960" y="1960936"/>
                  </a:lnTo>
                  <a:lnTo>
                    <a:pt x="83959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4858" y="3631585"/>
              <a:ext cx="8395970" cy="1961514"/>
            </a:xfrm>
            <a:custGeom>
              <a:avLst/>
              <a:gdLst/>
              <a:ahLst/>
              <a:cxnLst/>
              <a:rect l="l" t="t" r="r" b="b"/>
              <a:pathLst>
                <a:path w="8395970" h="1961514">
                  <a:moveTo>
                    <a:pt x="0" y="0"/>
                  </a:moveTo>
                  <a:lnTo>
                    <a:pt x="8395961" y="0"/>
                  </a:lnTo>
                  <a:lnTo>
                    <a:pt x="8395961" y="1960936"/>
                  </a:lnTo>
                  <a:lnTo>
                    <a:pt x="0" y="1960936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BBE0E3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6CFF438AEB40141B65AE019EE6FC4EB" ma:contentTypeVersion="17" ma:contentTypeDescription="Ustvari nov dokument." ma:contentTypeScope="" ma:versionID="e5caba4aea65e89c68e96de9c44d5bf5">
  <xsd:schema xmlns:xsd="http://www.w3.org/2001/XMLSchema" xmlns:xs="http://www.w3.org/2001/XMLSchema" xmlns:p="http://schemas.microsoft.com/office/2006/metadata/properties" xmlns:ns2="4ed11430-853b-4a7b-8750-5408e2d387a9" xmlns:ns3="d077d32f-1c4e-4c8c-ab83-d432997fa1dd" targetNamespace="http://schemas.microsoft.com/office/2006/metadata/properties" ma:root="true" ma:fieldsID="16cb170de682de78bf1e3478de82f64c" ns2:_="" ns3:_="">
    <xsd:import namespace="4ed11430-853b-4a7b-8750-5408e2d387a9"/>
    <xsd:import namespace="d077d32f-1c4e-4c8c-ab83-d432997fa1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d11430-853b-4a7b-8750-5408e2d387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Oznake slike" ma:readOnly="false" ma:fieldId="{5cf76f15-5ced-4ddc-b409-7134ff3c332f}" ma:taxonomyMulti="true" ma:sspId="74e670e0-036f-40c5-a94b-014558db02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77d32f-1c4e-4c8c-ab83-d432997fa1d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f02bccd-0425-4cfb-ba4d-5d93d0bc6958}" ma:internalName="TaxCatchAll" ma:showField="CatchAllData" ma:web="d077d32f-1c4e-4c8c-ab83-d432997fa1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ed11430-853b-4a7b-8750-5408e2d387a9">
      <Terms xmlns="http://schemas.microsoft.com/office/infopath/2007/PartnerControls"/>
    </lcf76f155ced4ddcb4097134ff3c332f>
    <TaxCatchAll xmlns="d077d32f-1c4e-4c8c-ab83-d432997fa1dd" xsi:nil="true"/>
  </documentManagement>
</p:properties>
</file>

<file path=customXml/itemProps1.xml><?xml version="1.0" encoding="utf-8"?>
<ds:datastoreItem xmlns:ds="http://schemas.openxmlformats.org/officeDocument/2006/customXml" ds:itemID="{60BFD0CA-C95D-4F8D-9EB0-45FC51C5DF04}"/>
</file>

<file path=customXml/itemProps2.xml><?xml version="1.0" encoding="utf-8"?>
<ds:datastoreItem xmlns:ds="http://schemas.openxmlformats.org/officeDocument/2006/customXml" ds:itemID="{CF42E79C-8673-43ED-BA5D-1FF38284D1E5}"/>
</file>

<file path=customXml/itemProps3.xml><?xml version="1.0" encoding="utf-8"?>
<ds:datastoreItem xmlns:ds="http://schemas.openxmlformats.org/officeDocument/2006/customXml" ds:itemID="{D329299D-FF24-4483-8A6A-5F83D62B3FA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853</Words>
  <Application>Microsoft Office PowerPoint</Application>
  <PresentationFormat>Diaprojekcija na zaslonu (4:3)</PresentationFormat>
  <Paragraphs>123</Paragraphs>
  <Slides>17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8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17</vt:i4>
      </vt:variant>
    </vt:vector>
  </HeadingPairs>
  <TitlesOfParts>
    <vt:vector size="26" baseType="lpstr">
      <vt:lpstr>MS Gothic</vt:lpstr>
      <vt:lpstr>Arial</vt:lpstr>
      <vt:lpstr>Arial MT</vt:lpstr>
      <vt:lpstr>Calibri</vt:lpstr>
      <vt:lpstr>Corbel</vt:lpstr>
      <vt:lpstr>Georgia</vt:lpstr>
      <vt:lpstr>Roboto</vt:lpstr>
      <vt:lpstr>Times New Roman</vt:lpstr>
      <vt:lpstr>Office Theme</vt:lpstr>
      <vt:lpstr>PowerPointova predstavitev</vt:lpstr>
      <vt:lpstr>Pregled področja naprednih  statističnih modelov za ocenjevanje  tržne vrednosti nepremičnin</vt:lpstr>
      <vt:lpstr>Vsebina predstavitve</vt:lpstr>
      <vt:lpstr>Definicije statističnih metod</vt:lpstr>
      <vt:lpstr>Primerjava statističnih  metod</vt:lpstr>
      <vt:lpstr>Statistične metode / modeli</vt:lpstr>
      <vt:lpstr>Statistične metode / modeli</vt:lpstr>
      <vt:lpstr>Shematični pregled metod  ocenjevanja</vt:lpstr>
      <vt:lpstr>Kaj pomeni avtomatizacija v  praksi?</vt:lpstr>
      <vt:lpstr>Kaj pomeni avtomatizacija v  praksi?</vt:lpstr>
      <vt:lpstr>Kaj pomeni avtomatizacija v  praksi?</vt:lpstr>
      <vt:lpstr>Kaj pomeni avtomatizacija v  praksi?</vt:lpstr>
      <vt:lpstr>Kaj pomeni avtomatizacija v  praksi?</vt:lpstr>
      <vt:lpstr>Kaj pomeni avtomatizacija v  praksi?</vt:lpstr>
      <vt:lpstr>Kaj pomeni avtomatizacija v  praksi?</vt:lpstr>
      <vt:lpstr>Zaključki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Vida Logar</dc:creator>
  <cp:lastModifiedBy>Vida Logar</cp:lastModifiedBy>
  <cp:revision>1</cp:revision>
  <dcterms:created xsi:type="dcterms:W3CDTF">2023-11-19T16:48:18Z</dcterms:created>
  <dcterms:modified xsi:type="dcterms:W3CDTF">2023-11-19T16:48:42Z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2023-11-15T00:00:00Z</vt:filetime>
  </property>
  <property fmtid="{D5CDD505-2E9C-101B-9397-08002B2CF9AE}" pid="3" name="LastSaved">
    <vt:filetime>2023-11-19T00:00:00Z</vt:filetime>
  </property>
  <property fmtid="{D5CDD505-2E9C-101B-9397-08002B2CF9AE}" pid="4" name="ContentTypeId">
    <vt:lpwstr>0x010100E6CFF438AEB40141B65AE019EE6FC4EB</vt:lpwstr>
  </property>
</Properties>
</file>